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69" r:id="rId15"/>
    <p:sldId id="270" r:id="rId16"/>
  </p:sldIdLst>
  <p:sldSz cx="18288000" cy="10287000"/>
  <p:notesSz cx="6858000" cy="9144000"/>
  <p:embeddedFontLst>
    <p:embeddedFont>
      <p:font typeface="Book Antiqua" panose="02040602050305030304" pitchFamily="18" charset="0"/>
      <p:regular r:id="rId18"/>
      <p:bold r:id="rId19"/>
      <p:italic r:id="rId20"/>
      <p:boldItalic r:id="rId21"/>
    </p:embeddedFont>
    <p:embeddedFont>
      <p:font typeface="Canva Sans" panose="020B0604020202020204" charset="0"/>
      <p:regular r:id="rId22"/>
    </p:embeddedFont>
    <p:embeddedFont>
      <p:font typeface="Canva Sans Bold" panose="020B0604020202020204" charset="0"/>
      <p:regular r:id="rId23"/>
    </p:embeddedFont>
    <p:embeddedFont>
      <p:font typeface="Futura" panose="020B0604020202020204" charset="0"/>
      <p:regular r:id="rId24"/>
    </p:embeddedFont>
    <p:embeddedFont>
      <p:font typeface="JA Jayagiri Sans" panose="020B0604020202020204" charset="0"/>
      <p:regular r:id="rId25"/>
    </p:embeddedFont>
    <p:embeddedFont>
      <p:font typeface="Muli" panose="020B0604020202020204" charset="0"/>
      <p:regular r:id="rId26"/>
    </p:embeddedFont>
    <p:embeddedFont>
      <p:font typeface="Muli Bold" panose="020B0604020202020204" charset="0"/>
      <p:regular r:id="rId27"/>
    </p:embeddedFont>
    <p:embeddedFont>
      <p:font typeface="Muli Italics" panose="020B0604020202020204" charset="0"/>
      <p:regular r:id="rId28"/>
    </p:embeddedFont>
    <p:embeddedFont>
      <p:font typeface="Sukar Bold"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22" autoAdjust="0"/>
  </p:normalViewPr>
  <p:slideViewPr>
    <p:cSldViewPr>
      <p:cViewPr varScale="1">
        <p:scale>
          <a:sx n="55" d="100"/>
          <a:sy n="55" d="100"/>
        </p:scale>
        <p:origin x="86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seman, Becky" userId="a8d58db9-42b0-4aa6-bd55-95b5d378ebed" providerId="ADAL" clId="{6C613CCD-81D5-44AE-A808-DBE16880DFEB}"/>
    <pc:docChg chg="modSld">
      <pc:chgData name="Wiseman, Becky" userId="a8d58db9-42b0-4aa6-bd55-95b5d378ebed" providerId="ADAL" clId="{6C613CCD-81D5-44AE-A808-DBE16880DFEB}" dt="2025-02-12T12:05:26.060" v="0" actId="20577"/>
      <pc:docMkLst>
        <pc:docMk/>
      </pc:docMkLst>
      <pc:sldChg chg="modSp mod">
        <pc:chgData name="Wiseman, Becky" userId="a8d58db9-42b0-4aa6-bd55-95b5d378ebed" providerId="ADAL" clId="{6C613CCD-81D5-44AE-A808-DBE16880DFEB}" dt="2025-02-12T12:05:26.060" v="0" actId="20577"/>
        <pc:sldMkLst>
          <pc:docMk/>
          <pc:sldMk cId="0" sldId="266"/>
        </pc:sldMkLst>
        <pc:spChg chg="mod">
          <ac:chgData name="Wiseman, Becky" userId="a8d58db9-42b0-4aa6-bd55-95b5d378ebed" providerId="ADAL" clId="{6C613CCD-81D5-44AE-A808-DBE16880DFEB}" dt="2025-02-12T12:05:26.060" v="0" actId="20577"/>
          <ac:spMkLst>
            <pc:docMk/>
            <pc:sldMk cId="0" sldId="266"/>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76C59-27FC-483B-A212-6A28C94720ED}" type="datetimeFigureOut">
              <a:rPr lang="en-GB" smtClean="0"/>
              <a:t>12/02/2025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04FD12-DCA9-4727-B1F9-21EA78A01AC2}" type="slidenum">
              <a:rPr lang="en-GB" smtClean="0"/>
              <a:t>‹#›</a:t>
            </a:fld>
            <a:endParaRPr lang="en-GB"/>
          </a:p>
        </p:txBody>
      </p:sp>
    </p:spTree>
    <p:extLst>
      <p:ext uri="{BB962C8B-B14F-4D97-AF65-F5344CB8AC3E}">
        <p14:creationId xmlns:p14="http://schemas.microsoft.com/office/powerpoint/2010/main" val="413700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04FD12-DCA9-4727-B1F9-21EA78A01AC2}" type="slidenum">
              <a:rPr lang="en-GB" smtClean="0"/>
              <a:t>3</a:t>
            </a:fld>
            <a:endParaRPr lang="en-GB"/>
          </a:p>
        </p:txBody>
      </p:sp>
    </p:spTree>
    <p:extLst>
      <p:ext uri="{BB962C8B-B14F-4D97-AF65-F5344CB8AC3E}">
        <p14:creationId xmlns:p14="http://schemas.microsoft.com/office/powerpoint/2010/main" val="426787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hyperlink" Target="mailto:treeandbee@eastleigh.gov.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26149"/>
        </a:solidFill>
        <a:effectLst/>
      </p:bgPr>
    </p:bg>
    <p:spTree>
      <p:nvGrpSpPr>
        <p:cNvPr id="1" name=""/>
        <p:cNvGrpSpPr/>
        <p:nvPr/>
      </p:nvGrpSpPr>
      <p:grpSpPr>
        <a:xfrm>
          <a:off x="0" y="0"/>
          <a:ext cx="0" cy="0"/>
          <a:chOff x="0" y="0"/>
          <a:chExt cx="0" cy="0"/>
        </a:xfrm>
      </p:grpSpPr>
      <p:sp>
        <p:nvSpPr>
          <p:cNvPr id="2" name="Freeform 2"/>
          <p:cNvSpPr/>
          <p:nvPr/>
        </p:nvSpPr>
        <p:spPr>
          <a:xfrm>
            <a:off x="11000261" y="6671926"/>
            <a:ext cx="2992582" cy="4114800"/>
          </a:xfrm>
          <a:custGeom>
            <a:avLst/>
            <a:gdLst/>
            <a:ahLst/>
            <a:cxnLst/>
            <a:rect l="l" t="t" r="r" b="b"/>
            <a:pathLst>
              <a:path w="2992582" h="4114800">
                <a:moveTo>
                  <a:pt x="0" y="0"/>
                </a:moveTo>
                <a:lnTo>
                  <a:pt x="2992582" y="0"/>
                </a:lnTo>
                <a:lnTo>
                  <a:pt x="299258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4321544">
            <a:off x="-2374933" y="5099994"/>
            <a:ext cx="7315200" cy="3338391"/>
          </a:xfrm>
          <a:custGeom>
            <a:avLst/>
            <a:gdLst/>
            <a:ahLst/>
            <a:cxnLst/>
            <a:rect l="l" t="t" r="r" b="b"/>
            <a:pathLst>
              <a:path w="7315200" h="3338391">
                <a:moveTo>
                  <a:pt x="0" y="0"/>
                </a:moveTo>
                <a:lnTo>
                  <a:pt x="7315200" y="0"/>
                </a:lnTo>
                <a:lnTo>
                  <a:pt x="7315200" y="3338392"/>
                </a:lnTo>
                <a:lnTo>
                  <a:pt x="0" y="3338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4371532" y="3027751"/>
            <a:ext cx="10784478" cy="2115749"/>
          </a:xfrm>
          <a:prstGeom prst="rect">
            <a:avLst/>
          </a:prstGeom>
        </p:spPr>
        <p:txBody>
          <a:bodyPr lIns="0" tIns="0" rIns="0" bIns="0" rtlCol="0" anchor="t">
            <a:spAutoFit/>
          </a:bodyPr>
          <a:lstStyle/>
          <a:p>
            <a:pPr algn="ctr">
              <a:lnSpc>
                <a:spcPts val="8132"/>
              </a:lnSpc>
            </a:pPr>
            <a:r>
              <a:rPr lang="en-US" sz="7973" dirty="0">
                <a:solidFill>
                  <a:srgbClr val="FFFFFF"/>
                </a:solidFill>
                <a:latin typeface="JA Jayagiri Sans"/>
                <a:ea typeface="JA Jayagiri Sans"/>
                <a:cs typeface="JA Jayagiri Sans"/>
                <a:sym typeface="JA Jayagiri Sans"/>
              </a:rPr>
              <a:t>The Tree and Bee Corridor</a:t>
            </a:r>
          </a:p>
        </p:txBody>
      </p:sp>
      <p:sp>
        <p:nvSpPr>
          <p:cNvPr id="5" name="Freeform 5"/>
          <p:cNvSpPr/>
          <p:nvPr/>
        </p:nvSpPr>
        <p:spPr>
          <a:xfrm rot="1262462">
            <a:off x="2809383" y="3933163"/>
            <a:ext cx="2522895" cy="3384372"/>
          </a:xfrm>
          <a:custGeom>
            <a:avLst/>
            <a:gdLst/>
            <a:ahLst/>
            <a:cxnLst/>
            <a:rect l="l" t="t" r="r" b="b"/>
            <a:pathLst>
              <a:path w="2522895" h="3384372">
                <a:moveTo>
                  <a:pt x="0" y="0"/>
                </a:moveTo>
                <a:lnTo>
                  <a:pt x="2522896" y="0"/>
                </a:lnTo>
                <a:lnTo>
                  <a:pt x="2522896" y="3384372"/>
                </a:lnTo>
                <a:lnTo>
                  <a:pt x="0" y="33843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1371890" y="-1860295"/>
            <a:ext cx="3007545" cy="4114800"/>
          </a:xfrm>
          <a:custGeom>
            <a:avLst/>
            <a:gdLst/>
            <a:ahLst/>
            <a:cxnLst/>
            <a:rect l="l" t="t" r="r" b="b"/>
            <a:pathLst>
              <a:path w="3007545" h="4114800">
                <a:moveTo>
                  <a:pt x="0" y="0"/>
                </a:moveTo>
                <a:lnTo>
                  <a:pt x="3007545" y="0"/>
                </a:lnTo>
                <a:lnTo>
                  <a:pt x="300754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rot="3174574" flipV="1">
            <a:off x="13462493" y="-519273"/>
            <a:ext cx="2356658" cy="4114800"/>
          </a:xfrm>
          <a:custGeom>
            <a:avLst/>
            <a:gdLst/>
            <a:ahLst/>
            <a:cxnLst/>
            <a:rect l="l" t="t" r="r" b="b"/>
            <a:pathLst>
              <a:path w="2356658" h="4114800">
                <a:moveTo>
                  <a:pt x="0" y="4114800"/>
                </a:moveTo>
                <a:lnTo>
                  <a:pt x="2356658" y="4114800"/>
                </a:lnTo>
                <a:lnTo>
                  <a:pt x="2356658" y="0"/>
                </a:lnTo>
                <a:lnTo>
                  <a:pt x="0" y="0"/>
                </a:lnTo>
                <a:lnTo>
                  <a:pt x="0" y="411480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14071638" y="4006726"/>
            <a:ext cx="4449968" cy="6474821"/>
          </a:xfrm>
          <a:custGeom>
            <a:avLst/>
            <a:gdLst/>
            <a:ahLst/>
            <a:cxnLst/>
            <a:rect l="l" t="t" r="r" b="b"/>
            <a:pathLst>
              <a:path w="4449968" h="6474821">
                <a:moveTo>
                  <a:pt x="0" y="0"/>
                </a:moveTo>
                <a:lnTo>
                  <a:pt x="4449967" y="0"/>
                </a:lnTo>
                <a:lnTo>
                  <a:pt x="4449967" y="6474821"/>
                </a:lnTo>
                <a:lnTo>
                  <a:pt x="0" y="64748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9" name="Freeform 9"/>
          <p:cNvSpPr/>
          <p:nvPr/>
        </p:nvSpPr>
        <p:spPr>
          <a:xfrm>
            <a:off x="13394722" y="6165698"/>
            <a:ext cx="4206580" cy="4114800"/>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 name="Freeform 10"/>
          <p:cNvSpPr/>
          <p:nvPr/>
        </p:nvSpPr>
        <p:spPr>
          <a:xfrm>
            <a:off x="1075943" y="6081993"/>
            <a:ext cx="3269396" cy="4114800"/>
          </a:xfrm>
          <a:custGeom>
            <a:avLst/>
            <a:gdLst/>
            <a:ahLst/>
            <a:cxnLst/>
            <a:rect l="l" t="t" r="r" b="b"/>
            <a:pathLst>
              <a:path w="3269396" h="4114800">
                <a:moveTo>
                  <a:pt x="0" y="0"/>
                </a:moveTo>
                <a:lnTo>
                  <a:pt x="3269395" y="0"/>
                </a:lnTo>
                <a:lnTo>
                  <a:pt x="3269395"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 name="Freeform 11"/>
          <p:cNvSpPr/>
          <p:nvPr/>
        </p:nvSpPr>
        <p:spPr>
          <a:xfrm>
            <a:off x="-552380" y="22860"/>
            <a:ext cx="4599878" cy="4114800"/>
          </a:xfrm>
          <a:custGeom>
            <a:avLst/>
            <a:gdLst/>
            <a:ahLst/>
            <a:cxnLst/>
            <a:rect l="l" t="t" r="r" b="b"/>
            <a:pathLst>
              <a:path w="4599878" h="4114800">
                <a:moveTo>
                  <a:pt x="0" y="0"/>
                </a:moveTo>
                <a:lnTo>
                  <a:pt x="4599878" y="0"/>
                </a:lnTo>
                <a:lnTo>
                  <a:pt x="459987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2" name="Freeform 12"/>
          <p:cNvSpPr/>
          <p:nvPr/>
        </p:nvSpPr>
        <p:spPr>
          <a:xfrm>
            <a:off x="9491959" y="155996"/>
            <a:ext cx="3016605" cy="3093953"/>
          </a:xfrm>
          <a:custGeom>
            <a:avLst/>
            <a:gdLst/>
            <a:ahLst/>
            <a:cxnLst/>
            <a:rect l="l" t="t" r="r" b="b"/>
            <a:pathLst>
              <a:path w="3016605" h="3093953">
                <a:moveTo>
                  <a:pt x="0" y="0"/>
                </a:moveTo>
                <a:lnTo>
                  <a:pt x="3016604" y="0"/>
                </a:lnTo>
                <a:lnTo>
                  <a:pt x="3016604" y="3093954"/>
                </a:lnTo>
                <a:lnTo>
                  <a:pt x="0" y="3093954"/>
                </a:lnTo>
                <a:lnTo>
                  <a:pt x="0" y="0"/>
                </a:lnTo>
                <a:close/>
              </a:path>
            </a:pathLst>
          </a:custGeom>
          <a:blipFill>
            <a:blip r:embed="rId20"/>
            <a:stretch>
              <a:fillRect/>
            </a:stretch>
          </a:blipFill>
        </p:spPr>
        <p:txBody>
          <a:bodyPr/>
          <a:lstStyle/>
          <a:p>
            <a:endParaRPr lang="en-GB"/>
          </a:p>
        </p:txBody>
      </p:sp>
      <p:sp>
        <p:nvSpPr>
          <p:cNvPr id="13" name="TextBox 13"/>
          <p:cNvSpPr txBox="1"/>
          <p:nvPr/>
        </p:nvSpPr>
        <p:spPr>
          <a:xfrm>
            <a:off x="4190186" y="6059133"/>
            <a:ext cx="11147170" cy="3460696"/>
          </a:xfrm>
          <a:prstGeom prst="rect">
            <a:avLst/>
          </a:prstGeom>
        </p:spPr>
        <p:txBody>
          <a:bodyPr lIns="0" tIns="0" rIns="0" bIns="0" rtlCol="0" anchor="t">
            <a:spAutoFit/>
          </a:bodyPr>
          <a:lstStyle/>
          <a:p>
            <a:pPr algn="ctr">
              <a:lnSpc>
                <a:spcPts val="5018"/>
              </a:lnSpc>
            </a:pPr>
            <a:r>
              <a:rPr lang="en-US" sz="3584">
                <a:solidFill>
                  <a:srgbClr val="FFFFFF"/>
                </a:solidFill>
                <a:latin typeface="Futura"/>
                <a:ea typeface="Futura"/>
                <a:cs typeface="Futura"/>
                <a:sym typeface="Futura"/>
              </a:rPr>
              <a:t>Eastleigh Borough Council’s Local Area Committee </a:t>
            </a:r>
          </a:p>
          <a:p>
            <a:pPr algn="ctr">
              <a:lnSpc>
                <a:spcPts val="5018"/>
              </a:lnSpc>
            </a:pPr>
            <a:r>
              <a:rPr lang="en-US" sz="3584">
                <a:solidFill>
                  <a:srgbClr val="FFFFFF"/>
                </a:solidFill>
                <a:latin typeface="Futura"/>
                <a:ea typeface="Futura"/>
                <a:cs typeface="Futura"/>
                <a:sym typeface="Futura"/>
              </a:rPr>
              <a:t>(BIFOHH) working in partnership with Bishopstoke, Fair Oak and Horton Heath Parish Councils</a:t>
            </a:r>
          </a:p>
          <a:p>
            <a:pPr algn="ctr">
              <a:lnSpc>
                <a:spcPts val="4038"/>
              </a:lnSpc>
            </a:pPr>
            <a:endParaRPr lang="en-US" sz="3584">
              <a:solidFill>
                <a:srgbClr val="FFFFFF"/>
              </a:solidFill>
              <a:latin typeface="Futura"/>
              <a:ea typeface="Futura"/>
              <a:cs typeface="Futura"/>
              <a:sym typeface="Futura"/>
            </a:endParaRPr>
          </a:p>
          <a:p>
            <a:pPr algn="ctr">
              <a:lnSpc>
                <a:spcPts val="4038"/>
              </a:lnSpc>
            </a:pPr>
            <a:endParaRPr lang="en-US" sz="3584">
              <a:solidFill>
                <a:srgbClr val="FFFFFF"/>
              </a:solidFill>
              <a:latin typeface="Futura"/>
              <a:ea typeface="Futura"/>
              <a:cs typeface="Futura"/>
              <a:sym typeface="Futura"/>
            </a:endParaRPr>
          </a:p>
          <a:p>
            <a:pPr algn="ctr">
              <a:lnSpc>
                <a:spcPts val="4038"/>
              </a:lnSpc>
              <a:spcBef>
                <a:spcPct val="0"/>
              </a:spcBef>
            </a:pPr>
            <a:endParaRPr lang="en-US" sz="3584">
              <a:solidFill>
                <a:srgbClr val="FFFFFF"/>
              </a:solidFill>
              <a:latin typeface="Futura"/>
              <a:ea typeface="Futura"/>
              <a:cs typeface="Futura"/>
              <a:sym typeface="Futura"/>
            </a:endParaRPr>
          </a:p>
        </p:txBody>
      </p:sp>
      <p:sp>
        <p:nvSpPr>
          <p:cNvPr id="14" name="TextBox 14"/>
          <p:cNvSpPr txBox="1"/>
          <p:nvPr/>
        </p:nvSpPr>
        <p:spPr>
          <a:xfrm>
            <a:off x="15214971" y="9334848"/>
            <a:ext cx="3555256" cy="818429"/>
          </a:xfrm>
          <a:prstGeom prst="rect">
            <a:avLst/>
          </a:prstGeom>
        </p:spPr>
        <p:txBody>
          <a:bodyPr wrap="square" lIns="0" tIns="0" rIns="0" bIns="0" rtlCol="0" anchor="t">
            <a:spAutoFit/>
          </a:bodyPr>
          <a:lstStyle/>
          <a:p>
            <a:pPr algn="ctr">
              <a:lnSpc>
                <a:spcPts val="3292"/>
              </a:lnSpc>
              <a:spcBef>
                <a:spcPct val="0"/>
              </a:spcBef>
            </a:pPr>
            <a:r>
              <a:rPr lang="en-US" sz="2351" dirty="0">
                <a:solidFill>
                  <a:srgbClr val="FFFFFF"/>
                </a:solidFill>
                <a:latin typeface="Canva Sans"/>
                <a:ea typeface="Canva Sans"/>
                <a:cs typeface="Canva Sans"/>
                <a:sym typeface="Canva Sans"/>
              </a:rPr>
              <a:t>Helen Brown Treescapes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DDDB6"/>
        </a:solidFill>
        <a:effectLst/>
      </p:bgPr>
    </p:bg>
    <p:spTree>
      <p:nvGrpSpPr>
        <p:cNvPr id="1" name=""/>
        <p:cNvGrpSpPr/>
        <p:nvPr/>
      </p:nvGrpSpPr>
      <p:grpSpPr>
        <a:xfrm>
          <a:off x="0" y="0"/>
          <a:ext cx="0" cy="0"/>
          <a:chOff x="0" y="0"/>
          <a:chExt cx="0" cy="0"/>
        </a:xfrm>
      </p:grpSpPr>
      <p:sp>
        <p:nvSpPr>
          <p:cNvPr id="2" name="TextBox 2"/>
          <p:cNvSpPr txBox="1"/>
          <p:nvPr/>
        </p:nvSpPr>
        <p:spPr>
          <a:xfrm>
            <a:off x="0" y="-47625"/>
            <a:ext cx="18288000" cy="11053603"/>
          </a:xfrm>
          <a:prstGeom prst="rect">
            <a:avLst/>
          </a:prstGeom>
        </p:spPr>
        <p:txBody>
          <a:bodyPr lIns="0" tIns="0" rIns="0" bIns="0" rtlCol="0" anchor="t">
            <a:spAutoFit/>
          </a:bodyPr>
          <a:lstStyle/>
          <a:p>
            <a:pPr algn="ctr">
              <a:lnSpc>
                <a:spcPts val="4093"/>
              </a:lnSpc>
            </a:pPr>
            <a:r>
              <a:rPr lang="en-US" sz="2923" dirty="0">
                <a:solidFill>
                  <a:srgbClr val="000000"/>
                </a:solidFill>
                <a:latin typeface="Canva Sans"/>
                <a:ea typeface="Canva Sans"/>
                <a:cs typeface="Canva Sans"/>
                <a:sym typeface="Canva Sans"/>
              </a:rPr>
              <a:t>Below is a list of the potential trees, shrubs. herbs and edible flowers we could plant within a forest garden on your doorstep.  This is for you and your community to choose what you would like to grow:</a:t>
            </a:r>
          </a:p>
          <a:p>
            <a:pPr algn="ctr">
              <a:lnSpc>
                <a:spcPts val="4093"/>
              </a:lnSpc>
            </a:pPr>
            <a:endParaRPr lang="en-US" sz="2923" dirty="0">
              <a:solidFill>
                <a:srgbClr val="000000"/>
              </a:solidFill>
              <a:latin typeface="Canva Sans"/>
              <a:ea typeface="Canva Sans"/>
              <a:cs typeface="Canva Sans"/>
              <a:sym typeface="Canva Sans"/>
            </a:endParaRPr>
          </a:p>
          <a:p>
            <a:pPr algn="ctr">
              <a:lnSpc>
                <a:spcPts val="4093"/>
              </a:lnSpc>
            </a:pPr>
            <a:r>
              <a:rPr lang="en-US" sz="2923" dirty="0">
                <a:solidFill>
                  <a:srgbClr val="000000"/>
                </a:solidFill>
                <a:latin typeface="Canva Sans"/>
                <a:ea typeface="Canva Sans"/>
                <a:cs typeface="Canva Sans"/>
                <a:sym typeface="Canva Sans"/>
              </a:rPr>
              <a:t>Quantities will depend on the size of the planting site, but you might be surprised how much we can fit into a forest garden!</a:t>
            </a:r>
          </a:p>
          <a:p>
            <a:pPr algn="ctr">
              <a:lnSpc>
                <a:spcPts val="4099"/>
              </a:lnSpc>
            </a:pPr>
            <a:endParaRPr lang="en-US" sz="2923" dirty="0">
              <a:solidFill>
                <a:srgbClr val="000000"/>
              </a:solidFill>
              <a:latin typeface="Canva Sans"/>
              <a:ea typeface="Canva Sans"/>
              <a:cs typeface="Canva Sans"/>
              <a:sym typeface="Canva Sans"/>
            </a:endParaRPr>
          </a:p>
          <a:p>
            <a:pPr algn="ctr">
              <a:lnSpc>
                <a:spcPts val="4099"/>
              </a:lnSpc>
              <a:spcBef>
                <a:spcPct val="0"/>
              </a:spcBef>
            </a:pPr>
            <a:endParaRPr lang="en-US" sz="2923" dirty="0">
              <a:solidFill>
                <a:srgbClr val="000000"/>
              </a:solidFill>
              <a:latin typeface="Canva Sans"/>
              <a:ea typeface="Canva Sans"/>
              <a:cs typeface="Canva Sans"/>
              <a:sym typeface="Canva Sans"/>
            </a:endParaRPr>
          </a:p>
          <a:p>
            <a:pPr algn="l">
              <a:lnSpc>
                <a:spcPts val="3359"/>
              </a:lnSpc>
              <a:spcBef>
                <a:spcPct val="0"/>
              </a:spcBef>
            </a:pPr>
            <a:r>
              <a:rPr lang="en-US" sz="2400" dirty="0">
                <a:solidFill>
                  <a:srgbClr val="000000"/>
                </a:solidFill>
                <a:latin typeface="Canva Sans Bold"/>
                <a:ea typeface="Canva Sans Bold"/>
                <a:cs typeface="Canva Sans Bold"/>
                <a:sym typeface="Canva Sans Bold"/>
              </a:rPr>
              <a:t>Trees:</a:t>
            </a:r>
            <a:r>
              <a:rPr lang="en-US" sz="2400" dirty="0">
                <a:solidFill>
                  <a:srgbClr val="000000"/>
                </a:solidFill>
                <a:latin typeface="Canva Sans"/>
                <a:ea typeface="Canva Sans"/>
                <a:cs typeface="Canva Sans"/>
                <a:sym typeface="Canva Sans"/>
              </a:rPr>
              <a:t>  Bay leaf, cooking and eating apple, crab apple, chestnut, cherry, damson, elder, hazel, June berry, pear, Victoria plum, quince</a:t>
            </a:r>
          </a:p>
          <a:p>
            <a:pPr algn="l">
              <a:lnSpc>
                <a:spcPts val="3359"/>
              </a:lnSpc>
              <a:spcBef>
                <a:spcPct val="0"/>
              </a:spcBef>
            </a:pPr>
            <a:endParaRPr lang="en-US" sz="2400" dirty="0">
              <a:solidFill>
                <a:srgbClr val="000000"/>
              </a:solidFill>
              <a:latin typeface="Canva Sans"/>
              <a:ea typeface="Canva Sans"/>
              <a:cs typeface="Canva Sans"/>
              <a:sym typeface="Canva Sans"/>
            </a:endParaRPr>
          </a:p>
          <a:p>
            <a:pPr algn="l">
              <a:lnSpc>
                <a:spcPts val="3359"/>
              </a:lnSpc>
              <a:spcBef>
                <a:spcPct val="0"/>
              </a:spcBef>
            </a:pPr>
            <a:r>
              <a:rPr lang="en-US" sz="2400" dirty="0">
                <a:solidFill>
                  <a:srgbClr val="000000"/>
                </a:solidFill>
                <a:latin typeface="Canva Sans Bold"/>
                <a:ea typeface="Canva Sans Bold"/>
                <a:cs typeface="Canva Sans Bold"/>
                <a:sym typeface="Canva Sans Bold"/>
              </a:rPr>
              <a:t>Shrubs:  </a:t>
            </a:r>
            <a:r>
              <a:rPr lang="en-US" sz="2400" dirty="0">
                <a:solidFill>
                  <a:srgbClr val="000000"/>
                </a:solidFill>
                <a:latin typeface="Canva Sans"/>
                <a:ea typeface="Canva Sans"/>
                <a:cs typeface="Canva Sans"/>
                <a:sym typeface="Canva Sans"/>
              </a:rPr>
              <a:t>Blackcurrant, cobnut, black elder, gooseberry, honeyberry, logan berry, raspberry, red currant, tayberry</a:t>
            </a:r>
          </a:p>
          <a:p>
            <a:pPr algn="l">
              <a:lnSpc>
                <a:spcPts val="3359"/>
              </a:lnSpc>
              <a:spcBef>
                <a:spcPct val="0"/>
              </a:spcBef>
            </a:pPr>
            <a:endParaRPr lang="en-US" sz="2400" dirty="0">
              <a:solidFill>
                <a:srgbClr val="000000"/>
              </a:solidFill>
              <a:latin typeface="Canva Sans"/>
              <a:ea typeface="Canva Sans"/>
              <a:cs typeface="Canva Sans"/>
              <a:sym typeface="Canva Sans"/>
            </a:endParaRPr>
          </a:p>
          <a:p>
            <a:pPr algn="l">
              <a:lnSpc>
                <a:spcPts val="3359"/>
              </a:lnSpc>
              <a:spcBef>
                <a:spcPct val="0"/>
              </a:spcBef>
            </a:pPr>
            <a:r>
              <a:rPr lang="en-US" sz="2400" dirty="0">
                <a:solidFill>
                  <a:srgbClr val="000000"/>
                </a:solidFill>
                <a:latin typeface="Canva Sans Bold"/>
                <a:ea typeface="Canva Sans Bold"/>
                <a:cs typeface="Canva Sans Bold"/>
                <a:sym typeface="Canva Sans Bold"/>
              </a:rPr>
              <a:t>Plants: </a:t>
            </a:r>
            <a:r>
              <a:rPr lang="en-US" sz="2400" dirty="0">
                <a:solidFill>
                  <a:srgbClr val="000000"/>
                </a:solidFill>
                <a:latin typeface="Canva Sans"/>
                <a:ea typeface="Canva Sans"/>
                <a:cs typeface="Canva Sans"/>
                <a:sym typeface="Canva Sans"/>
              </a:rPr>
              <a:t> Herbs (chive, mint*, lemon balm*, lavender, marjoram, thyme, purple sage), bronze fennel</a:t>
            </a:r>
          </a:p>
          <a:p>
            <a:pPr algn="l">
              <a:lnSpc>
                <a:spcPts val="3359"/>
              </a:lnSpc>
              <a:spcBef>
                <a:spcPct val="0"/>
              </a:spcBef>
            </a:pPr>
            <a:endParaRPr lang="en-US" sz="2400" dirty="0">
              <a:solidFill>
                <a:srgbClr val="000000"/>
              </a:solidFill>
              <a:latin typeface="Canva Sans"/>
              <a:ea typeface="Canva Sans"/>
              <a:cs typeface="Canva Sans"/>
              <a:sym typeface="Canva Sans"/>
            </a:endParaRPr>
          </a:p>
          <a:p>
            <a:pPr algn="l">
              <a:lnSpc>
                <a:spcPts val="3359"/>
              </a:lnSpc>
              <a:spcBef>
                <a:spcPct val="0"/>
              </a:spcBef>
            </a:pPr>
            <a:r>
              <a:rPr lang="en-US" sz="2400" dirty="0">
                <a:solidFill>
                  <a:srgbClr val="000000"/>
                </a:solidFill>
                <a:latin typeface="Canva Sans Bold"/>
                <a:ea typeface="Canva Sans Bold"/>
                <a:cs typeface="Canva Sans Bold"/>
                <a:sym typeface="Canva Sans Bold"/>
              </a:rPr>
              <a:t>Vegetables: </a:t>
            </a:r>
            <a:r>
              <a:rPr lang="en-US" sz="2400" dirty="0">
                <a:solidFill>
                  <a:srgbClr val="000000"/>
                </a:solidFill>
                <a:latin typeface="Canva Sans"/>
                <a:ea typeface="Canva Sans"/>
                <a:cs typeface="Canva Sans"/>
                <a:sym typeface="Canva Sans"/>
              </a:rPr>
              <a:t>Asparagus, </a:t>
            </a:r>
            <a:r>
              <a:rPr lang="en-US" sz="2400" dirty="0" err="1">
                <a:solidFill>
                  <a:srgbClr val="000000"/>
                </a:solidFill>
                <a:latin typeface="Canva Sans"/>
                <a:ea typeface="Canva Sans"/>
                <a:cs typeface="Canva Sans"/>
                <a:sym typeface="Canva Sans"/>
              </a:rPr>
              <a:t>courgette</a:t>
            </a:r>
            <a:r>
              <a:rPr lang="en-US" sz="2400" dirty="0">
                <a:solidFill>
                  <a:srgbClr val="000000"/>
                </a:solidFill>
                <a:latin typeface="Canva Sans"/>
                <a:ea typeface="Canva Sans"/>
                <a:cs typeface="Canva Sans"/>
                <a:sym typeface="Canva Sans"/>
              </a:rPr>
              <a:t>, green beans, broccoli, cauliflower, Kale, marrow, root veg such as Beetroot, carrots, globe artichoke and parsnip, pumpkin, peas, salads, spinach</a:t>
            </a:r>
          </a:p>
          <a:p>
            <a:pPr algn="l">
              <a:lnSpc>
                <a:spcPts val="3359"/>
              </a:lnSpc>
              <a:spcBef>
                <a:spcPct val="0"/>
              </a:spcBef>
            </a:pPr>
            <a:endParaRPr lang="en-US" sz="2400" dirty="0">
              <a:solidFill>
                <a:srgbClr val="000000"/>
              </a:solidFill>
              <a:latin typeface="Canva Sans"/>
              <a:ea typeface="Canva Sans"/>
              <a:cs typeface="Canva Sans"/>
              <a:sym typeface="Canva Sans"/>
            </a:endParaRPr>
          </a:p>
          <a:p>
            <a:pPr algn="l">
              <a:lnSpc>
                <a:spcPts val="3359"/>
              </a:lnSpc>
              <a:spcBef>
                <a:spcPct val="0"/>
              </a:spcBef>
            </a:pPr>
            <a:r>
              <a:rPr lang="en-US" sz="2400" dirty="0">
                <a:solidFill>
                  <a:srgbClr val="000000"/>
                </a:solidFill>
                <a:latin typeface="Canva Sans Bold"/>
                <a:ea typeface="Canva Sans Bold"/>
                <a:cs typeface="Canva Sans Bold"/>
                <a:sym typeface="Canva Sans Bold"/>
              </a:rPr>
              <a:t>Edible FLOWERS:  B</a:t>
            </a:r>
            <a:r>
              <a:rPr lang="en-US" sz="2400" dirty="0">
                <a:solidFill>
                  <a:srgbClr val="000000"/>
                </a:solidFill>
                <a:latin typeface="Canva Sans"/>
                <a:ea typeface="Canva Sans"/>
                <a:cs typeface="Canva Sans"/>
                <a:sym typeface="Canva Sans"/>
              </a:rPr>
              <a:t>orage, cornflower, </a:t>
            </a:r>
            <a:r>
              <a:rPr lang="en-US" sz="2400" dirty="0" err="1">
                <a:solidFill>
                  <a:srgbClr val="000000"/>
                </a:solidFill>
                <a:latin typeface="Canva Sans"/>
                <a:ea typeface="Canva Sans"/>
                <a:cs typeface="Canva Sans"/>
                <a:sym typeface="Canva Sans"/>
              </a:rPr>
              <a:t>courgette</a:t>
            </a:r>
            <a:r>
              <a:rPr lang="en-US" sz="2400" dirty="0">
                <a:solidFill>
                  <a:srgbClr val="000000"/>
                </a:solidFill>
                <a:latin typeface="Canva Sans"/>
                <a:ea typeface="Canva Sans"/>
                <a:cs typeface="Canva Sans"/>
                <a:sym typeface="Canva Sans"/>
              </a:rPr>
              <a:t>, daisy, freesia, elder, Forget-me-not, Hibiscus, Hollyhock, lavender, marigold, mint, primrose, nasturtium, pea, pinks (Dianthus, carnation), rose,  runner bean, sunflower, viola </a:t>
            </a:r>
          </a:p>
          <a:p>
            <a:pPr algn="l">
              <a:lnSpc>
                <a:spcPts val="3359"/>
              </a:lnSpc>
              <a:spcBef>
                <a:spcPct val="0"/>
              </a:spcBef>
            </a:pPr>
            <a:endParaRPr lang="en-US" sz="2400" dirty="0">
              <a:solidFill>
                <a:srgbClr val="000000"/>
              </a:solidFill>
              <a:latin typeface="Canva Sans"/>
              <a:ea typeface="Canva Sans"/>
              <a:cs typeface="Canva Sans"/>
              <a:sym typeface="Canva Sans"/>
            </a:endParaRPr>
          </a:p>
          <a:p>
            <a:pPr algn="l">
              <a:lnSpc>
                <a:spcPts val="3359"/>
              </a:lnSpc>
              <a:spcBef>
                <a:spcPct val="0"/>
              </a:spcBef>
            </a:pPr>
            <a:r>
              <a:rPr lang="en-US" sz="2400" dirty="0">
                <a:solidFill>
                  <a:srgbClr val="000000"/>
                </a:solidFill>
                <a:latin typeface="Canva Sans Bold"/>
                <a:ea typeface="Canva Sans Bold"/>
                <a:cs typeface="Canva Sans Bold"/>
                <a:sym typeface="Canva Sans Bold"/>
              </a:rPr>
              <a:t>Climbers:  </a:t>
            </a:r>
            <a:r>
              <a:rPr lang="en-US" sz="2400" dirty="0">
                <a:solidFill>
                  <a:srgbClr val="000000"/>
                </a:solidFill>
                <a:latin typeface="Canva Sans"/>
                <a:ea typeface="Canva Sans"/>
                <a:cs typeface="Canva Sans"/>
                <a:sym typeface="Canva Sans"/>
              </a:rPr>
              <a:t>Chocolate vine, kiwi, grape, Passion flower, runner bean, thornless bramble</a:t>
            </a:r>
          </a:p>
          <a:p>
            <a:pPr algn="l">
              <a:lnSpc>
                <a:spcPts val="3359"/>
              </a:lnSpc>
              <a:spcBef>
                <a:spcPct val="0"/>
              </a:spcBef>
            </a:pPr>
            <a:r>
              <a:rPr lang="en-US" sz="2400" dirty="0">
                <a:solidFill>
                  <a:srgbClr val="000000"/>
                </a:solidFill>
                <a:latin typeface="Canva Sans"/>
                <a:ea typeface="Canva Sans"/>
                <a:cs typeface="Canva Sans"/>
                <a:sym typeface="Canva Sans"/>
              </a:rPr>
              <a:t>* Need to be contained to prevent dominance over </a:t>
            </a:r>
            <a:r>
              <a:rPr lang="en-US" sz="2400">
                <a:solidFill>
                  <a:srgbClr val="000000"/>
                </a:solidFill>
                <a:latin typeface="Canva Sans"/>
                <a:ea typeface="Canva Sans"/>
                <a:cs typeface="Canva Sans"/>
                <a:sym typeface="Canva Sans"/>
              </a:rPr>
              <a:t>other plants</a:t>
            </a:r>
            <a:endParaRPr lang="en-US" sz="2400" dirty="0">
              <a:solidFill>
                <a:srgbClr val="000000"/>
              </a:solidFill>
              <a:latin typeface="Canva Sans"/>
              <a:ea typeface="Canva Sans"/>
              <a:cs typeface="Canva Sans"/>
              <a:sym typeface="Canva Sans"/>
            </a:endParaRPr>
          </a:p>
          <a:p>
            <a:pPr algn="l">
              <a:lnSpc>
                <a:spcPts val="3359"/>
              </a:lnSpc>
              <a:spcBef>
                <a:spcPct val="0"/>
              </a:spcBef>
            </a:pPr>
            <a:endParaRPr lang="en-US" sz="2400" dirty="0">
              <a:solidFill>
                <a:srgbClr val="000000"/>
              </a:solidFill>
              <a:latin typeface="Canva Sans"/>
              <a:ea typeface="Canva Sans"/>
              <a:cs typeface="Canva Sans"/>
              <a:sym typeface="Canva Sans"/>
            </a:endParaRPr>
          </a:p>
          <a:p>
            <a:pPr algn="ctr">
              <a:lnSpc>
                <a:spcPts val="3252"/>
              </a:lnSpc>
              <a:spcBef>
                <a:spcPct val="0"/>
              </a:spcBef>
            </a:pPr>
            <a:endParaRPr lang="en-US" sz="2400" dirty="0">
              <a:solidFill>
                <a:srgbClr val="000000"/>
              </a:solidFill>
              <a:latin typeface="Canva Sans"/>
              <a:ea typeface="Canva Sans"/>
              <a:cs typeface="Canva Sans"/>
              <a:sym typeface="Canva Sans"/>
            </a:endParaRPr>
          </a:p>
        </p:txBody>
      </p:sp>
      <p:sp>
        <p:nvSpPr>
          <p:cNvPr id="3" name="Freeform 3"/>
          <p:cNvSpPr/>
          <p:nvPr/>
        </p:nvSpPr>
        <p:spPr>
          <a:xfrm>
            <a:off x="16443994" y="1993516"/>
            <a:ext cx="1630612" cy="1726814"/>
          </a:xfrm>
          <a:custGeom>
            <a:avLst/>
            <a:gdLst/>
            <a:ahLst/>
            <a:cxnLst/>
            <a:rect l="l" t="t" r="r" b="b"/>
            <a:pathLst>
              <a:path w="1630612" h="1726814">
                <a:moveTo>
                  <a:pt x="0" y="0"/>
                </a:moveTo>
                <a:lnTo>
                  <a:pt x="1630612" y="0"/>
                </a:lnTo>
                <a:lnTo>
                  <a:pt x="1630612" y="1726813"/>
                </a:lnTo>
                <a:lnTo>
                  <a:pt x="0" y="17268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rot="-5611495">
            <a:off x="213394" y="1990074"/>
            <a:ext cx="1630612" cy="1726814"/>
          </a:xfrm>
          <a:custGeom>
            <a:avLst/>
            <a:gdLst/>
            <a:ahLst/>
            <a:cxnLst/>
            <a:rect l="l" t="t" r="r" b="b"/>
            <a:pathLst>
              <a:path w="1630612" h="1726814">
                <a:moveTo>
                  <a:pt x="0" y="0"/>
                </a:moveTo>
                <a:lnTo>
                  <a:pt x="1630612" y="0"/>
                </a:lnTo>
                <a:lnTo>
                  <a:pt x="1630612" y="1726814"/>
                </a:lnTo>
                <a:lnTo>
                  <a:pt x="0" y="17268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BE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5433327" cy="2754926"/>
          </a:xfrm>
        </p:grpSpPr>
        <p:sp>
          <p:nvSpPr>
            <p:cNvPr id="3" name="Freeform 3"/>
            <p:cNvSpPr/>
            <p:nvPr/>
          </p:nvSpPr>
          <p:spPr>
            <a:xfrm>
              <a:off x="0" y="0"/>
              <a:ext cx="5433327" cy="2754926"/>
            </a:xfrm>
            <a:custGeom>
              <a:avLst/>
              <a:gdLst/>
              <a:ahLst/>
              <a:cxnLst/>
              <a:rect l="l" t="t" r="r" b="b"/>
              <a:pathLst>
                <a:path w="5433327" h="2754926">
                  <a:moveTo>
                    <a:pt x="7155" y="0"/>
                  </a:moveTo>
                  <a:lnTo>
                    <a:pt x="5426172" y="0"/>
                  </a:lnTo>
                  <a:cubicBezTo>
                    <a:pt x="5430124" y="0"/>
                    <a:pt x="5433327" y="3203"/>
                    <a:pt x="5433327" y="7155"/>
                  </a:cubicBezTo>
                  <a:lnTo>
                    <a:pt x="5433327" y="2747771"/>
                  </a:lnTo>
                  <a:cubicBezTo>
                    <a:pt x="5433327" y="2749669"/>
                    <a:pt x="5432573" y="2751489"/>
                    <a:pt x="5431231" y="2752831"/>
                  </a:cubicBezTo>
                  <a:cubicBezTo>
                    <a:pt x="5429889" y="2754172"/>
                    <a:pt x="5428069" y="2754926"/>
                    <a:pt x="5426172" y="2754926"/>
                  </a:cubicBezTo>
                  <a:lnTo>
                    <a:pt x="7155" y="2754926"/>
                  </a:lnTo>
                  <a:cubicBezTo>
                    <a:pt x="5257" y="2754926"/>
                    <a:pt x="3437" y="2754172"/>
                    <a:pt x="2096" y="2752831"/>
                  </a:cubicBezTo>
                  <a:cubicBezTo>
                    <a:pt x="754" y="2751489"/>
                    <a:pt x="0" y="2749669"/>
                    <a:pt x="0" y="2747771"/>
                  </a:cubicBezTo>
                  <a:lnTo>
                    <a:pt x="0" y="7155"/>
                  </a:lnTo>
                  <a:cubicBezTo>
                    <a:pt x="0" y="5257"/>
                    <a:pt x="754" y="3437"/>
                    <a:pt x="2096" y="2096"/>
                  </a:cubicBezTo>
                  <a:cubicBezTo>
                    <a:pt x="3437" y="754"/>
                    <a:pt x="5257" y="0"/>
                    <a:pt x="7155" y="0"/>
                  </a:cubicBezTo>
                  <a:close/>
                </a:path>
              </a:pathLst>
            </a:custGeom>
            <a:solidFill>
              <a:srgbClr val="8AB861"/>
            </a:solidFill>
          </p:spPr>
          <p:txBody>
            <a:bodyPr/>
            <a:lstStyle/>
            <a:p>
              <a:endParaRPr lang="en-GB"/>
            </a:p>
          </p:txBody>
        </p:sp>
        <p:sp>
          <p:nvSpPr>
            <p:cNvPr id="4" name="TextBox 4"/>
            <p:cNvSpPr txBox="1"/>
            <p:nvPr/>
          </p:nvSpPr>
          <p:spPr>
            <a:xfrm>
              <a:off x="0" y="85725"/>
              <a:ext cx="5433327" cy="2669201"/>
            </a:xfrm>
            <a:prstGeom prst="rect">
              <a:avLst/>
            </a:prstGeom>
          </p:spPr>
          <p:txBody>
            <a:bodyPr lIns="50800" tIns="50800" rIns="50800" bIns="50800" rtlCol="0" anchor="ctr"/>
            <a:lstStyle/>
            <a:p>
              <a:pPr algn="ctr">
                <a:lnSpc>
                  <a:spcPts val="1925"/>
                </a:lnSpc>
              </a:pPr>
              <a:endParaRPr/>
            </a:p>
          </p:txBody>
        </p:sp>
      </p:grpSp>
      <p:sp>
        <p:nvSpPr>
          <p:cNvPr id="5" name="TextBox 5"/>
          <p:cNvSpPr txBox="1"/>
          <p:nvPr/>
        </p:nvSpPr>
        <p:spPr>
          <a:xfrm>
            <a:off x="1727075" y="-300623"/>
            <a:ext cx="15028286" cy="17653872"/>
          </a:xfrm>
          <a:prstGeom prst="rect">
            <a:avLst/>
          </a:prstGeom>
        </p:spPr>
        <p:txBody>
          <a:bodyPr lIns="0" tIns="0" rIns="0" bIns="0" rtlCol="0" anchor="t">
            <a:spAutoFit/>
          </a:bodyPr>
          <a:lstStyle/>
          <a:p>
            <a:pPr algn="ctr">
              <a:lnSpc>
                <a:spcPts val="5474"/>
              </a:lnSpc>
            </a:pPr>
            <a:endParaRPr dirty="0"/>
          </a:p>
          <a:p>
            <a:pPr algn="ctr">
              <a:lnSpc>
                <a:spcPts val="5474"/>
              </a:lnSpc>
            </a:pPr>
            <a:endParaRPr dirty="0"/>
          </a:p>
          <a:p>
            <a:pPr algn="ctr">
              <a:lnSpc>
                <a:spcPts val="5474"/>
              </a:lnSpc>
            </a:pPr>
            <a:endParaRPr dirty="0"/>
          </a:p>
          <a:p>
            <a:pPr algn="ctr">
              <a:lnSpc>
                <a:spcPts val="5474"/>
              </a:lnSpc>
              <a:spcBef>
                <a:spcPct val="0"/>
              </a:spcBef>
            </a:pPr>
            <a:r>
              <a:rPr lang="en-US" sz="3910" dirty="0">
                <a:solidFill>
                  <a:srgbClr val="000000"/>
                </a:solidFill>
                <a:latin typeface="Muli"/>
                <a:ea typeface="Muli"/>
                <a:cs typeface="Muli"/>
                <a:sym typeface="Muli"/>
              </a:rPr>
              <a:t>  </a:t>
            </a:r>
            <a:r>
              <a:rPr lang="en-US" sz="3910" dirty="0">
                <a:solidFill>
                  <a:srgbClr val="000000"/>
                </a:solidFill>
                <a:latin typeface="Muli Bold"/>
                <a:ea typeface="Muli Bold"/>
                <a:cs typeface="Muli Bold"/>
                <a:sym typeface="Muli Bold"/>
              </a:rPr>
              <a:t>Plant screening</a:t>
            </a:r>
            <a:r>
              <a:rPr lang="en-US" sz="3910" dirty="0">
                <a:solidFill>
                  <a:srgbClr val="000000"/>
                </a:solidFill>
                <a:latin typeface="Muli"/>
                <a:ea typeface="Muli"/>
                <a:cs typeface="Muli"/>
                <a:sym typeface="Muli"/>
              </a:rPr>
              <a:t> </a:t>
            </a:r>
          </a:p>
          <a:p>
            <a:pPr algn="ctr">
              <a:lnSpc>
                <a:spcPts val="4906"/>
              </a:lnSpc>
              <a:spcBef>
                <a:spcPct val="0"/>
              </a:spcBef>
            </a:pPr>
            <a:r>
              <a:rPr lang="en-US" sz="3504" dirty="0">
                <a:solidFill>
                  <a:srgbClr val="000000"/>
                </a:solidFill>
                <a:latin typeface="Muli"/>
                <a:ea typeface="Muli"/>
                <a:cs typeface="Muli"/>
                <a:sym typeface="Muli"/>
              </a:rPr>
              <a:t>The forest garden is a finely tuned system of plants which are carefully selected for their compatibility.  </a:t>
            </a:r>
          </a:p>
          <a:p>
            <a:pPr algn="ctr">
              <a:lnSpc>
                <a:spcPts val="4906"/>
              </a:lnSpc>
              <a:spcBef>
                <a:spcPct val="0"/>
              </a:spcBef>
            </a:pPr>
            <a:r>
              <a:rPr lang="en-US" sz="3504" dirty="0">
                <a:solidFill>
                  <a:srgbClr val="000000"/>
                </a:solidFill>
                <a:latin typeface="Muli"/>
                <a:ea typeface="Muli"/>
                <a:cs typeface="Muli"/>
                <a:sym typeface="Muli"/>
              </a:rPr>
              <a:t>Plants are also screened for their invasive potential and for this reason some are avoided such as hop</a:t>
            </a:r>
            <a:r>
              <a:rPr lang="en-US" sz="3504" dirty="0">
                <a:solidFill>
                  <a:srgbClr val="000000"/>
                </a:solidFill>
                <a:latin typeface="Muli Italics"/>
                <a:ea typeface="Muli Italics"/>
                <a:cs typeface="Muli Italics"/>
                <a:sym typeface="Muli Italics"/>
              </a:rPr>
              <a:t> and some species of bamboo.  We therefore ask that you don’t put plants from your garden into the forest gardens without checking with us first.</a:t>
            </a:r>
          </a:p>
          <a:p>
            <a:pPr algn="ctr">
              <a:lnSpc>
                <a:spcPts val="5474"/>
              </a:lnSpc>
              <a:spcBef>
                <a:spcPct val="0"/>
              </a:spcBef>
            </a:pPr>
            <a:endParaRPr lang="en-US" sz="3504" dirty="0">
              <a:solidFill>
                <a:srgbClr val="000000"/>
              </a:solidFill>
              <a:latin typeface="Muli Italics"/>
              <a:ea typeface="Muli Italics"/>
              <a:cs typeface="Muli Italics"/>
              <a:sym typeface="Muli Italics"/>
            </a:endParaRPr>
          </a:p>
          <a:p>
            <a:pPr algn="ctr">
              <a:lnSpc>
                <a:spcPts val="5474"/>
              </a:lnSpc>
              <a:spcBef>
                <a:spcPct val="0"/>
              </a:spcBef>
            </a:pPr>
            <a:r>
              <a:rPr lang="en-US" sz="3910" dirty="0">
                <a:solidFill>
                  <a:srgbClr val="000000"/>
                </a:solidFill>
                <a:latin typeface="Muli Bold"/>
                <a:ea typeface="Muli Bold"/>
                <a:cs typeface="Muli Bold"/>
                <a:sym typeface="Muli Bold"/>
              </a:rPr>
              <a:t>Plant risk assessment</a:t>
            </a:r>
            <a:r>
              <a:rPr lang="en-US" sz="3910" dirty="0">
                <a:solidFill>
                  <a:srgbClr val="000000"/>
                </a:solidFill>
                <a:latin typeface="Muli"/>
                <a:ea typeface="Muli"/>
                <a:cs typeface="Muli"/>
                <a:sym typeface="Muli"/>
              </a:rPr>
              <a:t> </a:t>
            </a:r>
          </a:p>
          <a:p>
            <a:pPr algn="ctr">
              <a:lnSpc>
                <a:spcPts val="4906"/>
              </a:lnSpc>
              <a:spcBef>
                <a:spcPct val="0"/>
              </a:spcBef>
            </a:pPr>
            <a:r>
              <a:rPr lang="en-US" sz="3504" dirty="0">
                <a:solidFill>
                  <a:srgbClr val="000000"/>
                </a:solidFill>
                <a:latin typeface="Muli"/>
                <a:ea typeface="Muli"/>
                <a:cs typeface="Muli"/>
                <a:sym typeface="Muli"/>
              </a:rPr>
              <a:t> Some plants may have poisonous parts such as fox glove and honey suckle and for this reason, they will not be included in the planting mix.  </a:t>
            </a:r>
          </a:p>
          <a:p>
            <a:pPr algn="ctr">
              <a:lnSpc>
                <a:spcPts val="5474"/>
              </a:lnSpc>
              <a:spcBef>
                <a:spcPct val="0"/>
              </a:spcBef>
            </a:pPr>
            <a:endParaRPr lang="en-US" sz="3504" dirty="0">
              <a:solidFill>
                <a:srgbClr val="000000"/>
              </a:solidFill>
              <a:latin typeface="Muli"/>
              <a:ea typeface="Muli"/>
              <a:cs typeface="Muli"/>
              <a:sym typeface="Muli"/>
            </a:endParaRPr>
          </a:p>
          <a:p>
            <a:pPr algn="ctr">
              <a:lnSpc>
                <a:spcPts val="5474"/>
              </a:lnSpc>
              <a:spcBef>
                <a:spcPct val="0"/>
              </a:spcBef>
            </a:pPr>
            <a:endParaRPr lang="en-US" sz="3504" dirty="0">
              <a:solidFill>
                <a:srgbClr val="000000"/>
              </a:solidFill>
              <a:latin typeface="Muli"/>
              <a:ea typeface="Muli"/>
              <a:cs typeface="Muli"/>
              <a:sym typeface="Muli"/>
            </a:endParaRPr>
          </a:p>
          <a:p>
            <a:pPr algn="ctr">
              <a:lnSpc>
                <a:spcPts val="5474"/>
              </a:lnSpc>
              <a:spcBef>
                <a:spcPct val="0"/>
              </a:spcBef>
            </a:pPr>
            <a:endParaRPr lang="en-US" sz="3504" dirty="0">
              <a:solidFill>
                <a:srgbClr val="000000"/>
              </a:solidFill>
              <a:latin typeface="Muli"/>
              <a:ea typeface="Muli"/>
              <a:cs typeface="Muli"/>
              <a:sym typeface="Muli"/>
            </a:endParaRPr>
          </a:p>
          <a:p>
            <a:pPr algn="ctr">
              <a:lnSpc>
                <a:spcPts val="5474"/>
              </a:lnSpc>
              <a:spcBef>
                <a:spcPct val="0"/>
              </a:spcBef>
            </a:pPr>
            <a:endParaRPr lang="en-US" sz="3504" dirty="0">
              <a:solidFill>
                <a:srgbClr val="000000"/>
              </a:solidFill>
              <a:latin typeface="Muli"/>
              <a:ea typeface="Muli"/>
              <a:cs typeface="Muli"/>
              <a:sym typeface="Muli"/>
            </a:endParaRPr>
          </a:p>
          <a:p>
            <a:pPr algn="ctr">
              <a:lnSpc>
                <a:spcPts val="5474"/>
              </a:lnSpc>
              <a:spcBef>
                <a:spcPct val="0"/>
              </a:spcBef>
            </a:pPr>
            <a:endParaRPr lang="en-US" sz="3504" dirty="0">
              <a:solidFill>
                <a:srgbClr val="000000"/>
              </a:solidFill>
              <a:latin typeface="Muli"/>
              <a:ea typeface="Muli"/>
              <a:cs typeface="Muli"/>
              <a:sym typeface="Muli"/>
            </a:endParaRPr>
          </a:p>
          <a:p>
            <a:pPr algn="ctr">
              <a:lnSpc>
                <a:spcPts val="5474"/>
              </a:lnSpc>
              <a:spcBef>
                <a:spcPct val="0"/>
              </a:spcBef>
            </a:pPr>
            <a:endParaRPr lang="en-US" sz="3504" dirty="0">
              <a:solidFill>
                <a:srgbClr val="000000"/>
              </a:solidFill>
              <a:latin typeface="Muli"/>
              <a:ea typeface="Muli"/>
              <a:cs typeface="Muli"/>
              <a:sym typeface="Muli"/>
            </a:endParaRPr>
          </a:p>
          <a:p>
            <a:pPr algn="ctr">
              <a:lnSpc>
                <a:spcPts val="5474"/>
              </a:lnSpc>
              <a:spcBef>
                <a:spcPct val="0"/>
              </a:spcBef>
            </a:pPr>
            <a:endParaRPr lang="en-US" sz="3504" dirty="0">
              <a:solidFill>
                <a:srgbClr val="000000"/>
              </a:solidFill>
              <a:latin typeface="Muli"/>
              <a:ea typeface="Muli"/>
              <a:cs typeface="Muli"/>
              <a:sym typeface="Muli"/>
            </a:endParaRPr>
          </a:p>
          <a:p>
            <a:pPr algn="ctr">
              <a:lnSpc>
                <a:spcPts val="5474"/>
              </a:lnSpc>
              <a:spcBef>
                <a:spcPct val="0"/>
              </a:spcBef>
            </a:pPr>
            <a:endParaRPr lang="en-US" sz="3504" dirty="0">
              <a:solidFill>
                <a:srgbClr val="000000"/>
              </a:solidFill>
              <a:latin typeface="Muli"/>
              <a:ea typeface="Muli"/>
              <a:cs typeface="Muli"/>
              <a:sym typeface="Muli"/>
            </a:endParaRPr>
          </a:p>
          <a:p>
            <a:pPr algn="ctr">
              <a:lnSpc>
                <a:spcPts val="5474"/>
              </a:lnSpc>
              <a:spcBef>
                <a:spcPct val="0"/>
              </a:spcBef>
            </a:pPr>
            <a:endParaRPr lang="en-US" sz="3504" dirty="0">
              <a:solidFill>
                <a:srgbClr val="000000"/>
              </a:solidFill>
              <a:latin typeface="Muli"/>
              <a:ea typeface="Muli"/>
              <a:cs typeface="Muli"/>
              <a:sym typeface="Muli"/>
            </a:endParaRPr>
          </a:p>
          <a:p>
            <a:pPr algn="ctr">
              <a:lnSpc>
                <a:spcPts val="5474"/>
              </a:lnSpc>
              <a:spcBef>
                <a:spcPct val="0"/>
              </a:spcBef>
            </a:pPr>
            <a:endParaRPr lang="en-US" sz="3504" dirty="0">
              <a:solidFill>
                <a:srgbClr val="000000"/>
              </a:solidFill>
              <a:latin typeface="Muli"/>
              <a:ea typeface="Muli"/>
              <a:cs typeface="Muli"/>
              <a:sym typeface="Muli"/>
            </a:endParaRPr>
          </a:p>
          <a:p>
            <a:pPr algn="ctr">
              <a:lnSpc>
                <a:spcPts val="5474"/>
              </a:lnSpc>
              <a:spcBef>
                <a:spcPct val="0"/>
              </a:spcBef>
            </a:pPr>
            <a:endParaRPr lang="en-US" sz="3504" dirty="0">
              <a:solidFill>
                <a:srgbClr val="000000"/>
              </a:solidFill>
              <a:latin typeface="Muli"/>
              <a:ea typeface="Muli"/>
              <a:cs typeface="Muli"/>
              <a:sym typeface="Muli"/>
            </a:endParaRPr>
          </a:p>
          <a:p>
            <a:pPr algn="ctr">
              <a:lnSpc>
                <a:spcPts val="5474"/>
              </a:lnSpc>
              <a:spcBef>
                <a:spcPct val="0"/>
              </a:spcBef>
            </a:pPr>
            <a:endParaRPr lang="en-US" sz="3504" dirty="0">
              <a:solidFill>
                <a:srgbClr val="000000"/>
              </a:solidFill>
              <a:latin typeface="Muli"/>
              <a:ea typeface="Muli"/>
              <a:cs typeface="Muli"/>
              <a:sym typeface="Mul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BE5"/>
        </a:solidFill>
        <a:effectLst/>
      </p:bgPr>
    </p:bg>
    <p:spTree>
      <p:nvGrpSpPr>
        <p:cNvPr id="1" name=""/>
        <p:cNvGrpSpPr/>
        <p:nvPr/>
      </p:nvGrpSpPr>
      <p:grpSpPr>
        <a:xfrm>
          <a:off x="0" y="0"/>
          <a:ext cx="0" cy="0"/>
          <a:chOff x="0" y="0"/>
          <a:chExt cx="0" cy="0"/>
        </a:xfrm>
      </p:grpSpPr>
      <p:sp>
        <p:nvSpPr>
          <p:cNvPr id="2" name="Freeform 2"/>
          <p:cNvSpPr/>
          <p:nvPr/>
        </p:nvSpPr>
        <p:spPr>
          <a:xfrm>
            <a:off x="518147" y="6675920"/>
            <a:ext cx="3610160" cy="2920947"/>
          </a:xfrm>
          <a:custGeom>
            <a:avLst/>
            <a:gdLst/>
            <a:ahLst/>
            <a:cxnLst/>
            <a:rect l="l" t="t" r="r" b="b"/>
            <a:pathLst>
              <a:path w="3610160" h="2920947">
                <a:moveTo>
                  <a:pt x="0" y="0"/>
                </a:moveTo>
                <a:lnTo>
                  <a:pt x="3610160" y="0"/>
                </a:lnTo>
                <a:lnTo>
                  <a:pt x="3610160" y="2920947"/>
                </a:lnTo>
                <a:lnTo>
                  <a:pt x="0" y="2920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384950" y="1851091"/>
            <a:ext cx="13249574" cy="2341536"/>
          </a:xfrm>
          <a:prstGeom prst="rect">
            <a:avLst/>
          </a:prstGeom>
        </p:spPr>
        <p:txBody>
          <a:bodyPr lIns="0" tIns="0" rIns="0" bIns="0" rtlCol="0" anchor="t">
            <a:spAutoFit/>
          </a:bodyPr>
          <a:lstStyle/>
          <a:p>
            <a:pPr marL="721724" lvl="1" indent="-360862" algn="l">
              <a:lnSpc>
                <a:spcPts val="4680"/>
              </a:lnSpc>
              <a:buFont typeface="Arial"/>
              <a:buChar char="•"/>
            </a:pPr>
            <a:r>
              <a:rPr lang="en-US" sz="3342">
                <a:solidFill>
                  <a:srgbClr val="000000"/>
                </a:solidFill>
                <a:latin typeface="Canva Sans"/>
                <a:ea typeface="Canva Sans"/>
                <a:cs typeface="Canva Sans"/>
                <a:sym typeface="Canva Sans"/>
              </a:rPr>
              <a:t>Tree planting helps climatic regulation - providing shade in summer, intercepting rainfall and reducing run off, reducing flood risk</a:t>
            </a:r>
          </a:p>
          <a:p>
            <a:pPr algn="l">
              <a:lnSpc>
                <a:spcPts val="4680"/>
              </a:lnSpc>
            </a:pPr>
            <a:endParaRPr lang="en-US" sz="3342">
              <a:solidFill>
                <a:srgbClr val="000000"/>
              </a:solidFill>
              <a:latin typeface="Canva Sans"/>
              <a:ea typeface="Canva Sans"/>
              <a:cs typeface="Canva Sans"/>
              <a:sym typeface="Canva Sans"/>
            </a:endParaRPr>
          </a:p>
        </p:txBody>
      </p:sp>
      <p:sp>
        <p:nvSpPr>
          <p:cNvPr id="4" name="TextBox 4"/>
          <p:cNvSpPr txBox="1"/>
          <p:nvPr/>
        </p:nvSpPr>
        <p:spPr>
          <a:xfrm>
            <a:off x="384950" y="3873435"/>
            <a:ext cx="15557905" cy="571709"/>
          </a:xfrm>
          <a:prstGeom prst="rect">
            <a:avLst/>
          </a:prstGeom>
        </p:spPr>
        <p:txBody>
          <a:bodyPr lIns="0" tIns="0" rIns="0" bIns="0" rtlCol="0" anchor="t">
            <a:spAutoFit/>
          </a:bodyPr>
          <a:lstStyle/>
          <a:p>
            <a:pPr marL="721724" lvl="1" indent="-360862" algn="l">
              <a:lnSpc>
                <a:spcPts val="4680"/>
              </a:lnSpc>
              <a:buFont typeface="Arial"/>
              <a:buChar char="•"/>
            </a:pPr>
            <a:r>
              <a:rPr lang="en-US" sz="3342">
                <a:solidFill>
                  <a:srgbClr val="000000"/>
                </a:solidFill>
                <a:latin typeface="Canva Sans"/>
                <a:ea typeface="Canva Sans"/>
                <a:cs typeface="Canva Sans"/>
                <a:sym typeface="Canva Sans"/>
              </a:rPr>
              <a:t>Biodiversity - more habitat niches, polinator plants and no chemicals </a:t>
            </a:r>
          </a:p>
        </p:txBody>
      </p:sp>
      <p:sp>
        <p:nvSpPr>
          <p:cNvPr id="5" name="Freeform 5"/>
          <p:cNvSpPr/>
          <p:nvPr/>
        </p:nvSpPr>
        <p:spPr>
          <a:xfrm>
            <a:off x="16079092" y="2985666"/>
            <a:ext cx="1861166" cy="1908888"/>
          </a:xfrm>
          <a:custGeom>
            <a:avLst/>
            <a:gdLst/>
            <a:ahLst/>
            <a:cxnLst/>
            <a:rect l="l" t="t" r="r" b="b"/>
            <a:pathLst>
              <a:path w="1861166" h="1908888">
                <a:moveTo>
                  <a:pt x="0" y="0"/>
                </a:moveTo>
                <a:lnTo>
                  <a:pt x="1861166" y="0"/>
                </a:lnTo>
                <a:lnTo>
                  <a:pt x="1861166" y="1908888"/>
                </a:lnTo>
                <a:lnTo>
                  <a:pt x="0" y="1908888"/>
                </a:lnTo>
                <a:lnTo>
                  <a:pt x="0" y="0"/>
                </a:lnTo>
                <a:close/>
              </a:path>
            </a:pathLst>
          </a:custGeom>
          <a:blipFill>
            <a:blip r:embed="rId4">
              <a:alphaModFix amt="65000"/>
            </a:blip>
            <a:stretch>
              <a:fillRect/>
            </a:stretch>
          </a:blipFill>
        </p:spPr>
        <p:txBody>
          <a:bodyPr/>
          <a:lstStyle/>
          <a:p>
            <a:endParaRPr lang="en-GB"/>
          </a:p>
        </p:txBody>
      </p:sp>
      <p:sp>
        <p:nvSpPr>
          <p:cNvPr id="6" name="Freeform 6"/>
          <p:cNvSpPr/>
          <p:nvPr/>
        </p:nvSpPr>
        <p:spPr>
          <a:xfrm>
            <a:off x="15314016" y="993523"/>
            <a:ext cx="2479912" cy="2297018"/>
          </a:xfrm>
          <a:custGeom>
            <a:avLst/>
            <a:gdLst/>
            <a:ahLst/>
            <a:cxnLst/>
            <a:rect l="l" t="t" r="r" b="b"/>
            <a:pathLst>
              <a:path w="2479912" h="2297018">
                <a:moveTo>
                  <a:pt x="0" y="0"/>
                </a:moveTo>
                <a:lnTo>
                  <a:pt x="2479912" y="0"/>
                </a:lnTo>
                <a:lnTo>
                  <a:pt x="2479912" y="2297019"/>
                </a:lnTo>
                <a:lnTo>
                  <a:pt x="0" y="2297019"/>
                </a:lnTo>
                <a:lnTo>
                  <a:pt x="0" y="0"/>
                </a:lnTo>
                <a:close/>
              </a:path>
            </a:pathLst>
          </a:custGeom>
          <a:blipFill>
            <a:blip r:embed="rId5"/>
            <a:stretch>
              <a:fillRect/>
            </a:stretch>
          </a:blipFill>
        </p:spPr>
        <p:txBody>
          <a:bodyPr/>
          <a:lstStyle/>
          <a:p>
            <a:endParaRPr lang="en-GB"/>
          </a:p>
        </p:txBody>
      </p:sp>
      <p:sp>
        <p:nvSpPr>
          <p:cNvPr id="7" name="TextBox 7"/>
          <p:cNvSpPr txBox="1"/>
          <p:nvPr/>
        </p:nvSpPr>
        <p:spPr>
          <a:xfrm>
            <a:off x="384950" y="316757"/>
            <a:ext cx="15557905" cy="1286859"/>
          </a:xfrm>
          <a:prstGeom prst="rect">
            <a:avLst/>
          </a:prstGeom>
        </p:spPr>
        <p:txBody>
          <a:bodyPr lIns="0" tIns="0" rIns="0" bIns="0" rtlCol="0" anchor="t">
            <a:spAutoFit/>
          </a:bodyPr>
          <a:lstStyle/>
          <a:p>
            <a:pPr algn="ctr">
              <a:lnSpc>
                <a:spcPts val="5193"/>
              </a:lnSpc>
            </a:pPr>
            <a:r>
              <a:rPr lang="en-US" sz="3709">
                <a:solidFill>
                  <a:srgbClr val="000000"/>
                </a:solidFill>
                <a:latin typeface="Canva Sans Bold"/>
                <a:ea typeface="Canva Sans Bold"/>
                <a:cs typeface="Canva Sans Bold"/>
                <a:sym typeface="Canva Sans Bold"/>
              </a:rPr>
              <a:t>How will the Tree and Bee Corridor add value to the local landscape?</a:t>
            </a:r>
          </a:p>
        </p:txBody>
      </p:sp>
      <p:sp>
        <p:nvSpPr>
          <p:cNvPr id="8" name="TextBox 8"/>
          <p:cNvSpPr txBox="1"/>
          <p:nvPr/>
        </p:nvSpPr>
        <p:spPr>
          <a:xfrm>
            <a:off x="4462781" y="4928034"/>
            <a:ext cx="14008059" cy="5380544"/>
          </a:xfrm>
          <a:prstGeom prst="rect">
            <a:avLst/>
          </a:prstGeom>
        </p:spPr>
        <p:txBody>
          <a:bodyPr lIns="0" tIns="0" rIns="0" bIns="0" rtlCol="0" anchor="t">
            <a:spAutoFit/>
          </a:bodyPr>
          <a:lstStyle/>
          <a:p>
            <a:pPr algn="l">
              <a:lnSpc>
                <a:spcPts val="4759"/>
              </a:lnSpc>
            </a:pPr>
            <a:endParaRPr/>
          </a:p>
          <a:p>
            <a:pPr algn="l">
              <a:lnSpc>
                <a:spcPts val="4759"/>
              </a:lnSpc>
            </a:pPr>
            <a:endParaRPr/>
          </a:p>
          <a:p>
            <a:pPr marL="734059" lvl="1" indent="-367030" algn="l">
              <a:lnSpc>
                <a:spcPts val="4759"/>
              </a:lnSpc>
              <a:buFont typeface="Arial"/>
              <a:buChar char="•"/>
            </a:pPr>
            <a:r>
              <a:rPr lang="en-US" sz="3399">
                <a:solidFill>
                  <a:srgbClr val="000000"/>
                </a:solidFill>
                <a:latin typeface="Canva Sans"/>
                <a:ea typeface="Canva Sans"/>
                <a:cs typeface="Canva Sans"/>
                <a:sym typeface="Canva Sans"/>
              </a:rPr>
              <a:t>Calms eco-anxiety through positive action</a:t>
            </a:r>
          </a:p>
          <a:p>
            <a:pPr algn="l">
              <a:lnSpc>
                <a:spcPts val="4759"/>
              </a:lnSpc>
            </a:pPr>
            <a:endParaRPr lang="en-US" sz="3399">
              <a:solidFill>
                <a:srgbClr val="000000"/>
              </a:solidFill>
              <a:latin typeface="Canva Sans"/>
              <a:ea typeface="Canva Sans"/>
              <a:cs typeface="Canva Sans"/>
              <a:sym typeface="Canva Sans"/>
            </a:endParaRPr>
          </a:p>
          <a:p>
            <a:pPr marL="734059" lvl="1" indent="-367030" algn="l">
              <a:lnSpc>
                <a:spcPts val="4759"/>
              </a:lnSpc>
              <a:buFont typeface="Arial"/>
              <a:buChar char="•"/>
            </a:pPr>
            <a:r>
              <a:rPr lang="en-US" sz="3399">
                <a:solidFill>
                  <a:srgbClr val="000000"/>
                </a:solidFill>
                <a:latin typeface="Canva Sans"/>
                <a:ea typeface="Canva Sans"/>
                <a:cs typeface="Canva Sans"/>
                <a:sym typeface="Canva Sans"/>
              </a:rPr>
              <a:t>Addresses food insecurity</a:t>
            </a:r>
          </a:p>
          <a:p>
            <a:pPr algn="l">
              <a:lnSpc>
                <a:spcPts val="4759"/>
              </a:lnSpc>
            </a:pPr>
            <a:endParaRPr lang="en-US" sz="3399">
              <a:solidFill>
                <a:srgbClr val="000000"/>
              </a:solidFill>
              <a:latin typeface="Canva Sans"/>
              <a:ea typeface="Canva Sans"/>
              <a:cs typeface="Canva Sans"/>
              <a:sym typeface="Canva Sans"/>
            </a:endParaRPr>
          </a:p>
          <a:p>
            <a:pPr marL="734059" lvl="1" indent="-367030" algn="l">
              <a:lnSpc>
                <a:spcPts val="4759"/>
              </a:lnSpc>
              <a:buFont typeface="Arial"/>
              <a:buChar char="•"/>
            </a:pPr>
            <a:r>
              <a:rPr lang="en-US" sz="3399">
                <a:solidFill>
                  <a:srgbClr val="000000"/>
                </a:solidFill>
                <a:latin typeface="Canva Sans"/>
                <a:ea typeface="Canva Sans"/>
                <a:cs typeface="Canva Sans"/>
                <a:sym typeface="Canva Sans"/>
              </a:rPr>
              <a:t>Research shows that contact with and emersion in nature improves our mental health</a:t>
            </a:r>
          </a:p>
          <a:p>
            <a:pPr algn="ctr">
              <a:lnSpc>
                <a:spcPts val="4759"/>
              </a:lnSpc>
            </a:pPr>
            <a:endParaRPr lang="en-US" sz="3399">
              <a:solidFill>
                <a:srgbClr val="000000"/>
              </a:solidFill>
              <a:latin typeface="Canva Sans"/>
              <a:ea typeface="Canva Sans"/>
              <a:cs typeface="Canva Sans"/>
              <a:sym typeface="Canva Sans"/>
            </a:endParaRPr>
          </a:p>
        </p:txBody>
      </p:sp>
      <p:sp>
        <p:nvSpPr>
          <p:cNvPr id="9" name="TextBox 9"/>
          <p:cNvSpPr txBox="1"/>
          <p:nvPr/>
        </p:nvSpPr>
        <p:spPr>
          <a:xfrm>
            <a:off x="9082732" y="4930506"/>
            <a:ext cx="122535" cy="387889"/>
          </a:xfrm>
          <a:prstGeom prst="rect">
            <a:avLst/>
          </a:prstGeom>
        </p:spPr>
        <p:txBody>
          <a:bodyPr lIns="0" tIns="0" rIns="0" bIns="0" rtlCol="0" anchor="t">
            <a:spAutoFit/>
          </a:bodyPr>
          <a:lstStyle/>
          <a:p>
            <a:pPr algn="ctr">
              <a:lnSpc>
                <a:spcPts val="3292"/>
              </a:lnSpc>
              <a:spcBef>
                <a:spcPct val="0"/>
              </a:spcBef>
            </a:pPr>
            <a:r>
              <a:rPr lang="en-US" sz="2351">
                <a:solidFill>
                  <a:srgbClr val="000000"/>
                </a:solidFill>
                <a:latin typeface="Canva Sans"/>
                <a:ea typeface="Canva Sans"/>
                <a:cs typeface="Canva Sans"/>
                <a:sym typeface="Canva Sans"/>
              </a:rPr>
              <a:t>t</a:t>
            </a:r>
          </a:p>
        </p:txBody>
      </p:sp>
      <p:sp>
        <p:nvSpPr>
          <p:cNvPr id="10" name="TextBox 10"/>
          <p:cNvSpPr txBox="1"/>
          <p:nvPr/>
        </p:nvSpPr>
        <p:spPr>
          <a:xfrm>
            <a:off x="384950" y="4928034"/>
            <a:ext cx="17725553" cy="588746"/>
          </a:xfrm>
          <a:prstGeom prst="rect">
            <a:avLst/>
          </a:prstGeom>
        </p:spPr>
        <p:txBody>
          <a:bodyPr lIns="0" tIns="0" rIns="0" bIns="0" rtlCol="0" anchor="t">
            <a:spAutoFit/>
          </a:bodyPr>
          <a:lstStyle/>
          <a:p>
            <a:pPr marL="743783" lvl="1" indent="-371892" algn="ctr">
              <a:lnSpc>
                <a:spcPts val="4823"/>
              </a:lnSpc>
              <a:buFont typeface="Arial"/>
              <a:buChar char="•"/>
            </a:pPr>
            <a:r>
              <a:rPr lang="en-US" sz="3445">
                <a:solidFill>
                  <a:srgbClr val="000000"/>
                </a:solidFill>
                <a:latin typeface="Canva Sans"/>
                <a:ea typeface="Canva Sans"/>
                <a:cs typeface="Canva Sans"/>
                <a:sym typeface="Canva Sans"/>
              </a:rPr>
              <a:t>Improves social cohesion and deeper community relations through a shared task</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35546" y="589121"/>
            <a:ext cx="17389236" cy="9777805"/>
          </a:xfrm>
          <a:prstGeom prst="rect">
            <a:avLst/>
          </a:prstGeom>
        </p:spPr>
        <p:txBody>
          <a:bodyPr lIns="0" tIns="0" rIns="0" bIns="0" rtlCol="0" anchor="t">
            <a:spAutoFit/>
          </a:bodyPr>
          <a:lstStyle/>
          <a:p>
            <a:pPr algn="ctr">
              <a:lnSpc>
                <a:spcPts val="5796"/>
              </a:lnSpc>
            </a:pPr>
            <a:r>
              <a:rPr lang="en-US" sz="4140" dirty="0">
                <a:solidFill>
                  <a:srgbClr val="538135"/>
                </a:solidFill>
                <a:latin typeface="Canva Sans Bold"/>
                <a:ea typeface="Canva Sans Bold"/>
                <a:cs typeface="Canva Sans Bold"/>
                <a:sym typeface="Canva Sans Bold"/>
              </a:rPr>
              <a:t>Questions and Answers</a:t>
            </a:r>
          </a:p>
          <a:p>
            <a:pPr algn="just">
              <a:lnSpc>
                <a:spcPts val="3726"/>
              </a:lnSpc>
            </a:pPr>
            <a:endParaRPr lang="en-US" sz="4140" dirty="0">
              <a:solidFill>
                <a:srgbClr val="538135"/>
              </a:solidFill>
              <a:latin typeface="Canva Sans Bold"/>
              <a:ea typeface="Canva Sans Bold"/>
              <a:cs typeface="Canva Sans Bold"/>
              <a:sym typeface="Canva Sans Bold"/>
            </a:endParaRPr>
          </a:p>
          <a:p>
            <a:pPr algn="just">
              <a:lnSpc>
                <a:spcPts val="4418"/>
              </a:lnSpc>
            </a:pPr>
            <a:r>
              <a:rPr lang="en-US" sz="3155" dirty="0">
                <a:solidFill>
                  <a:srgbClr val="538135"/>
                </a:solidFill>
                <a:latin typeface="Canva Sans Bold"/>
                <a:ea typeface="Canva Sans Bold"/>
                <a:cs typeface="Canva Sans Bold"/>
                <a:sym typeface="Canva Sans Bold"/>
              </a:rPr>
              <a:t>What are the benefits to local residents?</a:t>
            </a:r>
          </a:p>
          <a:p>
            <a:pPr algn="just">
              <a:lnSpc>
                <a:spcPts val="4002"/>
              </a:lnSpc>
            </a:pPr>
            <a:endParaRPr lang="en-US" sz="3155" dirty="0">
              <a:solidFill>
                <a:srgbClr val="538135"/>
              </a:solidFill>
              <a:latin typeface="Canva Sans Bold"/>
              <a:ea typeface="Canva Sans Bold"/>
              <a:cs typeface="Canva Sans Bold"/>
              <a:sym typeface="Canva Sans Bold"/>
            </a:endParaRPr>
          </a:p>
          <a:p>
            <a:pPr algn="just">
              <a:lnSpc>
                <a:spcPts val="3640"/>
              </a:lnSpc>
            </a:pPr>
            <a:r>
              <a:rPr lang="en-US" sz="2600" dirty="0">
                <a:solidFill>
                  <a:srgbClr val="000000"/>
                </a:solidFill>
                <a:latin typeface="Canva Sans"/>
                <a:ea typeface="Canva Sans"/>
                <a:cs typeface="Canva Sans"/>
                <a:sym typeface="Canva Sans"/>
              </a:rPr>
              <a:t>Residents living close to the forest or tree gardens will benefit from locally grown, organic food and will have the opportunity to get involved with the management of the gardens, bringing them closer to nature and immersing them in the physical health and psychological benefits that are associated with gardening.</a:t>
            </a:r>
          </a:p>
          <a:p>
            <a:pPr algn="just">
              <a:lnSpc>
                <a:spcPts val="3500"/>
              </a:lnSpc>
            </a:pPr>
            <a:endParaRPr lang="en-US" sz="2600" dirty="0">
              <a:solidFill>
                <a:srgbClr val="000000"/>
              </a:solidFill>
              <a:latin typeface="Canva Sans"/>
              <a:ea typeface="Canva Sans"/>
              <a:cs typeface="Canva Sans"/>
              <a:sym typeface="Canva Sans"/>
            </a:endParaRPr>
          </a:p>
          <a:p>
            <a:pPr algn="just">
              <a:lnSpc>
                <a:spcPts val="1932"/>
              </a:lnSpc>
            </a:pPr>
            <a:endParaRPr lang="en-US" sz="2600" dirty="0">
              <a:solidFill>
                <a:srgbClr val="000000"/>
              </a:solidFill>
              <a:latin typeface="Canva Sans"/>
              <a:ea typeface="Canva Sans"/>
              <a:cs typeface="Canva Sans"/>
              <a:sym typeface="Canva Sans"/>
            </a:endParaRPr>
          </a:p>
          <a:p>
            <a:pPr algn="just">
              <a:lnSpc>
                <a:spcPts val="4420"/>
              </a:lnSpc>
            </a:pPr>
            <a:r>
              <a:rPr lang="en-US" sz="3157" dirty="0">
                <a:solidFill>
                  <a:srgbClr val="538135"/>
                </a:solidFill>
                <a:latin typeface="Canva Sans Bold"/>
                <a:ea typeface="Canva Sans Bold"/>
                <a:cs typeface="Canva Sans Bold"/>
                <a:sym typeface="Canva Sans Bold"/>
              </a:rPr>
              <a:t>What are your views?</a:t>
            </a:r>
          </a:p>
          <a:p>
            <a:pPr algn="just">
              <a:lnSpc>
                <a:spcPts val="2484"/>
              </a:lnSpc>
            </a:pPr>
            <a:endParaRPr lang="en-US" sz="3157" dirty="0">
              <a:solidFill>
                <a:srgbClr val="538135"/>
              </a:solidFill>
              <a:latin typeface="Canva Sans Bold"/>
              <a:ea typeface="Canva Sans Bold"/>
              <a:cs typeface="Canva Sans Bold"/>
              <a:sym typeface="Canva Sans Bold"/>
            </a:endParaRPr>
          </a:p>
          <a:p>
            <a:pPr algn="just">
              <a:lnSpc>
                <a:spcPts val="3640"/>
              </a:lnSpc>
            </a:pPr>
            <a:r>
              <a:rPr lang="en-US" sz="2600" dirty="0">
                <a:solidFill>
                  <a:srgbClr val="000000"/>
                </a:solidFill>
                <a:latin typeface="Canva Sans"/>
                <a:ea typeface="Canva Sans"/>
                <a:cs typeface="Canva Sans"/>
                <a:sym typeface="Canva Sans"/>
              </a:rPr>
              <a:t>As a resident living within easy reach of a forest garden planting site, we would love to hear your views to make sure the forest gardens are tailored to your needs. For example, would you like to include cooking apples in the garden, or quince?  Would you like to have both black and red currant bushes available, tayberry or loganberry?</a:t>
            </a:r>
          </a:p>
          <a:p>
            <a:pPr algn="just">
              <a:lnSpc>
                <a:spcPts val="3640"/>
              </a:lnSpc>
            </a:pPr>
            <a:endParaRPr lang="en-US" sz="2600" dirty="0">
              <a:solidFill>
                <a:srgbClr val="000000"/>
              </a:solidFill>
              <a:latin typeface="Canva Sans"/>
              <a:ea typeface="Canva Sans"/>
              <a:cs typeface="Canva Sans"/>
              <a:sym typeface="Canva Sans"/>
            </a:endParaRPr>
          </a:p>
          <a:p>
            <a:pPr algn="just">
              <a:lnSpc>
                <a:spcPts val="3640"/>
              </a:lnSpc>
            </a:pPr>
            <a:r>
              <a:rPr lang="en-US" sz="2600" dirty="0">
                <a:solidFill>
                  <a:srgbClr val="000000"/>
                </a:solidFill>
                <a:latin typeface="Canva Sans"/>
                <a:ea typeface="Canva Sans"/>
                <a:cs typeface="Canva Sans"/>
                <a:sym typeface="Canva Sans"/>
              </a:rPr>
              <a:t>We will provide information and guidance on how to use the produce from the garden – such as sharing delicious recipes and learning techniques of food preparation like pickling and fermenting! You may also have some recipes and tips you would also like to share.</a:t>
            </a:r>
          </a:p>
          <a:p>
            <a:pPr algn="just">
              <a:lnSpc>
                <a:spcPts val="3312"/>
              </a:lnSpc>
            </a:pPr>
            <a:endParaRPr lang="en-US" sz="2600" dirty="0">
              <a:solidFill>
                <a:srgbClr val="000000"/>
              </a:solidFill>
              <a:latin typeface="Canva Sans"/>
              <a:ea typeface="Canva Sans"/>
              <a:cs typeface="Canva Sans"/>
              <a:sym typeface="Canva Sans"/>
            </a:endParaRPr>
          </a:p>
          <a:p>
            <a:pPr algn="just">
              <a:lnSpc>
                <a:spcPts val="3312"/>
              </a:lnSpc>
            </a:pPr>
            <a:endParaRPr lang="en-US" sz="2600" dirty="0">
              <a:solidFill>
                <a:srgbClr val="000000"/>
              </a:solidFill>
              <a:latin typeface="Canva Sans"/>
              <a:ea typeface="Canva Sans"/>
              <a:cs typeface="Canva Sans"/>
              <a:sym typeface="Canv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BE5"/>
        </a:solidFill>
        <a:effectLst/>
      </p:bgPr>
    </p:bg>
    <p:spTree>
      <p:nvGrpSpPr>
        <p:cNvPr id="1" name=""/>
        <p:cNvGrpSpPr/>
        <p:nvPr/>
      </p:nvGrpSpPr>
      <p:grpSpPr>
        <a:xfrm>
          <a:off x="0" y="0"/>
          <a:ext cx="0" cy="0"/>
          <a:chOff x="0" y="0"/>
          <a:chExt cx="0" cy="0"/>
        </a:xfrm>
      </p:grpSpPr>
      <p:sp>
        <p:nvSpPr>
          <p:cNvPr id="2" name="Freeform 2"/>
          <p:cNvSpPr/>
          <p:nvPr/>
        </p:nvSpPr>
        <p:spPr>
          <a:xfrm>
            <a:off x="3762362" y="8856101"/>
            <a:ext cx="1591193" cy="1322324"/>
          </a:xfrm>
          <a:custGeom>
            <a:avLst/>
            <a:gdLst/>
            <a:ahLst/>
            <a:cxnLst/>
            <a:rect l="l" t="t" r="r" b="b"/>
            <a:pathLst>
              <a:path w="1606543" h="1648505">
                <a:moveTo>
                  <a:pt x="0" y="0"/>
                </a:moveTo>
                <a:lnTo>
                  <a:pt x="1606542" y="0"/>
                </a:lnTo>
                <a:lnTo>
                  <a:pt x="1606542" y="1648505"/>
                </a:lnTo>
                <a:lnTo>
                  <a:pt x="0" y="1648505"/>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GB"/>
          </a:p>
        </p:txBody>
      </p:sp>
      <p:sp>
        <p:nvSpPr>
          <p:cNvPr id="3" name="Freeform 3"/>
          <p:cNvSpPr/>
          <p:nvPr/>
        </p:nvSpPr>
        <p:spPr>
          <a:xfrm>
            <a:off x="5353555" y="8812904"/>
            <a:ext cx="1563503" cy="1474096"/>
          </a:xfrm>
          <a:custGeom>
            <a:avLst/>
            <a:gdLst/>
            <a:ahLst/>
            <a:cxnLst/>
            <a:rect l="l" t="t" r="r" b="b"/>
            <a:pathLst>
              <a:path w="1675929" h="1648505">
                <a:moveTo>
                  <a:pt x="0" y="0"/>
                </a:moveTo>
                <a:lnTo>
                  <a:pt x="1675929" y="0"/>
                </a:lnTo>
                <a:lnTo>
                  <a:pt x="1675929" y="1648505"/>
                </a:lnTo>
                <a:lnTo>
                  <a:pt x="0" y="1648505"/>
                </a:lnTo>
                <a:lnTo>
                  <a:pt x="0" y="0"/>
                </a:lnTo>
                <a:close/>
              </a:path>
            </a:pathLst>
          </a:custGeom>
          <a:blipFill>
            <a:blip r:embed="rId4">
              <a:alphaModFix amt="54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4" name="Freeform 4"/>
          <p:cNvSpPr/>
          <p:nvPr/>
        </p:nvSpPr>
        <p:spPr>
          <a:xfrm>
            <a:off x="1949176" y="8757429"/>
            <a:ext cx="1799582" cy="1458622"/>
          </a:xfrm>
          <a:custGeom>
            <a:avLst/>
            <a:gdLst/>
            <a:ahLst/>
            <a:cxnLst/>
            <a:rect l="l" t="t" r="r" b="b"/>
            <a:pathLst>
              <a:path w="1813186" h="1727471">
                <a:moveTo>
                  <a:pt x="0" y="0"/>
                </a:moveTo>
                <a:lnTo>
                  <a:pt x="1813186" y="0"/>
                </a:lnTo>
                <a:lnTo>
                  <a:pt x="1813186" y="1727471"/>
                </a:lnTo>
                <a:lnTo>
                  <a:pt x="0" y="1727471"/>
                </a:lnTo>
                <a:lnTo>
                  <a:pt x="0" y="0"/>
                </a:lnTo>
                <a:close/>
              </a:path>
            </a:pathLst>
          </a:custGeom>
          <a:blipFill>
            <a:blip r:embed="rId6">
              <a:alphaModFix amt="54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5" name="Freeform 5"/>
          <p:cNvSpPr/>
          <p:nvPr/>
        </p:nvSpPr>
        <p:spPr>
          <a:xfrm>
            <a:off x="128909" y="8712748"/>
            <a:ext cx="1760498" cy="1458623"/>
          </a:xfrm>
          <a:custGeom>
            <a:avLst/>
            <a:gdLst/>
            <a:ahLst/>
            <a:cxnLst/>
            <a:rect l="l" t="t" r="r" b="b"/>
            <a:pathLst>
              <a:path w="1799582" h="1826144">
                <a:moveTo>
                  <a:pt x="0" y="0"/>
                </a:moveTo>
                <a:lnTo>
                  <a:pt x="1799582" y="0"/>
                </a:lnTo>
                <a:lnTo>
                  <a:pt x="1799582" y="1826144"/>
                </a:lnTo>
                <a:lnTo>
                  <a:pt x="0" y="1826144"/>
                </a:lnTo>
                <a:lnTo>
                  <a:pt x="0" y="0"/>
                </a:lnTo>
                <a:close/>
              </a:path>
            </a:pathLst>
          </a:custGeom>
          <a:blipFill>
            <a:blip r:embed="rId8">
              <a:alphaModFix amt="54000"/>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6" name="TextBox 6"/>
          <p:cNvSpPr txBox="1"/>
          <p:nvPr/>
        </p:nvSpPr>
        <p:spPr>
          <a:xfrm>
            <a:off x="553328" y="1731592"/>
            <a:ext cx="17348387" cy="7470891"/>
          </a:xfrm>
          <a:prstGeom prst="rect">
            <a:avLst/>
          </a:prstGeom>
        </p:spPr>
        <p:txBody>
          <a:bodyPr wrap="square" lIns="0" tIns="0" rIns="0" bIns="0" rtlCol="0" anchor="t">
            <a:spAutoFit/>
          </a:bodyPr>
          <a:lstStyle/>
          <a:p>
            <a:pPr algn="ctr">
              <a:lnSpc>
                <a:spcPts val="4541"/>
              </a:lnSpc>
              <a:spcBef>
                <a:spcPct val="0"/>
              </a:spcBef>
            </a:pPr>
            <a:r>
              <a:rPr lang="en-US" sz="3244" dirty="0">
                <a:solidFill>
                  <a:srgbClr val="000000"/>
                </a:solidFill>
                <a:latin typeface="Canva Sans Bold"/>
                <a:ea typeface="Canva Sans Bold"/>
                <a:cs typeface="Canva Sans Bold"/>
                <a:sym typeface="Canva Sans Bold"/>
              </a:rPr>
              <a:t>Are you interested in helping to look after the gardens and enjoy the bounty they will provide? </a:t>
            </a:r>
          </a:p>
          <a:p>
            <a:pPr algn="ctr">
              <a:lnSpc>
                <a:spcPts val="4541"/>
              </a:lnSpc>
              <a:spcBef>
                <a:spcPct val="0"/>
              </a:spcBef>
            </a:pPr>
            <a:endParaRPr lang="en-US" sz="2800" dirty="0">
              <a:solidFill>
                <a:srgbClr val="000000"/>
              </a:solidFill>
              <a:latin typeface="Canva Sans Bold"/>
              <a:ea typeface="Canva Sans Bold"/>
              <a:cs typeface="Canva Sans Bold"/>
              <a:sym typeface="Canva Sans Bold"/>
            </a:endParaRPr>
          </a:p>
          <a:p>
            <a:pPr algn="just">
              <a:lnSpc>
                <a:spcPts val="3561"/>
              </a:lnSpc>
              <a:spcBef>
                <a:spcPct val="0"/>
              </a:spcBef>
            </a:pPr>
            <a:r>
              <a:rPr lang="en-US" sz="2800" dirty="0">
                <a:solidFill>
                  <a:srgbClr val="000000"/>
                </a:solidFill>
                <a:latin typeface="Canva Sans"/>
                <a:ea typeface="Canva Sans"/>
                <a:cs typeface="Canva Sans"/>
                <a:sym typeface="Canva Sans"/>
              </a:rPr>
              <a:t>We are looking for volunteers to help with planting, watering and a spot of weeding in return for picking fruit, herbs and other edibles to enjoy yourself. You might also be interested in planting a mini forest garden in your own front garden?</a:t>
            </a:r>
          </a:p>
          <a:p>
            <a:pPr algn="ctr">
              <a:lnSpc>
                <a:spcPts val="3561"/>
              </a:lnSpc>
              <a:spcBef>
                <a:spcPct val="0"/>
              </a:spcBef>
            </a:pPr>
            <a:endParaRPr lang="en-US" sz="2544" dirty="0">
              <a:solidFill>
                <a:srgbClr val="000000"/>
              </a:solidFill>
              <a:latin typeface="Canva Sans"/>
              <a:ea typeface="Canva Sans"/>
              <a:cs typeface="Canva Sans"/>
              <a:sym typeface="Canva Sans"/>
            </a:endParaRPr>
          </a:p>
          <a:p>
            <a:pPr algn="ctr">
              <a:lnSpc>
                <a:spcPts val="4541"/>
              </a:lnSpc>
              <a:spcBef>
                <a:spcPct val="0"/>
              </a:spcBef>
            </a:pPr>
            <a:r>
              <a:rPr lang="en-US" sz="3244" dirty="0">
                <a:solidFill>
                  <a:srgbClr val="000000"/>
                </a:solidFill>
                <a:latin typeface="Canva Sans Bold"/>
                <a:ea typeface="Canva Sans Bold"/>
                <a:cs typeface="Canva Sans Bold"/>
                <a:sym typeface="Canva Sans Bold"/>
              </a:rPr>
              <a:t>Alternatively, you may like to adopt a tree for yourself or on behalf of someone else?</a:t>
            </a:r>
          </a:p>
          <a:p>
            <a:pPr algn="ctr">
              <a:lnSpc>
                <a:spcPts val="4541"/>
              </a:lnSpc>
              <a:spcBef>
                <a:spcPct val="0"/>
              </a:spcBef>
            </a:pPr>
            <a:endParaRPr lang="en-US" sz="3200" dirty="0">
              <a:solidFill>
                <a:srgbClr val="000000"/>
              </a:solidFill>
              <a:latin typeface="Canva Sans Bold"/>
              <a:ea typeface="Canva Sans Bold"/>
              <a:cs typeface="Canva Sans Bold"/>
              <a:sym typeface="Canva Sans Bold"/>
            </a:endParaRPr>
          </a:p>
          <a:p>
            <a:pPr algn="ctr">
              <a:lnSpc>
                <a:spcPts val="3561"/>
              </a:lnSpc>
              <a:spcBef>
                <a:spcPct val="0"/>
              </a:spcBef>
            </a:pPr>
            <a:r>
              <a:rPr lang="en-US" sz="2800" dirty="0">
                <a:solidFill>
                  <a:srgbClr val="000000"/>
                </a:solidFill>
                <a:latin typeface="Canva Sans"/>
                <a:ea typeface="Canva Sans"/>
                <a:cs typeface="Canva Sans"/>
                <a:sym typeface="Canva Sans"/>
              </a:rPr>
              <a:t>We would like to invite you to adopt a tree, either for yourself, as a gift or in memory of someone else. There will be no cost to you but, in return, we would ask you to look after the tree and take care of it during times of drought for example, to make sure it is appropriately watered and remains in good condition. We are here to help you and will provide expert advice if any of the forest garden plants need attention or replacing</a:t>
            </a:r>
            <a:r>
              <a:rPr lang="en-US" sz="3200" dirty="0">
                <a:solidFill>
                  <a:srgbClr val="000000"/>
                </a:solidFill>
                <a:latin typeface="Canva Sans"/>
                <a:ea typeface="Canva Sans"/>
                <a:cs typeface="Canva Sans"/>
                <a:sym typeface="Canva Sans"/>
              </a:rPr>
              <a:t>.</a:t>
            </a:r>
          </a:p>
          <a:p>
            <a:pPr algn="ctr">
              <a:lnSpc>
                <a:spcPts val="3561"/>
              </a:lnSpc>
              <a:spcBef>
                <a:spcPct val="0"/>
              </a:spcBef>
            </a:pPr>
            <a:endParaRPr lang="en-US" sz="2544" dirty="0">
              <a:solidFill>
                <a:srgbClr val="000000"/>
              </a:solidFill>
              <a:latin typeface="Canva Sans"/>
              <a:ea typeface="Canva Sans"/>
              <a:cs typeface="Canva Sans"/>
              <a:sym typeface="Canva Sans"/>
            </a:endParaRPr>
          </a:p>
        </p:txBody>
      </p:sp>
      <p:sp>
        <p:nvSpPr>
          <p:cNvPr id="7" name="Freeform 7"/>
          <p:cNvSpPr/>
          <p:nvPr/>
        </p:nvSpPr>
        <p:spPr>
          <a:xfrm>
            <a:off x="7029484" y="8856101"/>
            <a:ext cx="1675929" cy="1512196"/>
          </a:xfrm>
          <a:custGeom>
            <a:avLst/>
            <a:gdLst/>
            <a:ahLst/>
            <a:cxnLst/>
            <a:rect l="l" t="t" r="r" b="b"/>
            <a:pathLst>
              <a:path w="1704641" h="1729802">
                <a:moveTo>
                  <a:pt x="0" y="0"/>
                </a:moveTo>
                <a:lnTo>
                  <a:pt x="1704641" y="0"/>
                </a:lnTo>
                <a:lnTo>
                  <a:pt x="1704641" y="1729802"/>
                </a:lnTo>
                <a:lnTo>
                  <a:pt x="0" y="1729802"/>
                </a:lnTo>
                <a:lnTo>
                  <a:pt x="0" y="0"/>
                </a:lnTo>
                <a:close/>
              </a:path>
            </a:pathLst>
          </a:custGeom>
          <a:blipFill>
            <a:blip r:embed="rId8">
              <a:alphaModFix amt="54000"/>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8" name="Freeform 8"/>
          <p:cNvSpPr/>
          <p:nvPr/>
        </p:nvSpPr>
        <p:spPr>
          <a:xfrm>
            <a:off x="8817839" y="8812904"/>
            <a:ext cx="1760529" cy="1512196"/>
          </a:xfrm>
          <a:custGeom>
            <a:avLst/>
            <a:gdLst/>
            <a:ahLst/>
            <a:cxnLst/>
            <a:rect l="l" t="t" r="r" b="b"/>
            <a:pathLst>
              <a:path w="1815632" h="1729802">
                <a:moveTo>
                  <a:pt x="0" y="0"/>
                </a:moveTo>
                <a:lnTo>
                  <a:pt x="1815632" y="0"/>
                </a:lnTo>
                <a:lnTo>
                  <a:pt x="1815632" y="1729802"/>
                </a:lnTo>
                <a:lnTo>
                  <a:pt x="0" y="1729802"/>
                </a:lnTo>
                <a:lnTo>
                  <a:pt x="0" y="0"/>
                </a:lnTo>
                <a:close/>
              </a:path>
            </a:pathLst>
          </a:custGeom>
          <a:blipFill>
            <a:blip r:embed="rId6">
              <a:alphaModFix amt="54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9" name="Freeform 9"/>
          <p:cNvSpPr/>
          <p:nvPr/>
        </p:nvSpPr>
        <p:spPr>
          <a:xfrm>
            <a:off x="10578368" y="8856102"/>
            <a:ext cx="1986227" cy="1546151"/>
          </a:xfrm>
          <a:custGeom>
            <a:avLst/>
            <a:gdLst/>
            <a:ahLst/>
            <a:cxnLst/>
            <a:rect l="l" t="t" r="r" b="b"/>
            <a:pathLst>
              <a:path w="2029761" h="2082777">
                <a:moveTo>
                  <a:pt x="0" y="0"/>
                </a:moveTo>
                <a:lnTo>
                  <a:pt x="2029761" y="0"/>
                </a:lnTo>
                <a:lnTo>
                  <a:pt x="2029761" y="2082777"/>
                </a:lnTo>
                <a:lnTo>
                  <a:pt x="0" y="2082777"/>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GB"/>
          </a:p>
        </p:txBody>
      </p:sp>
      <p:sp>
        <p:nvSpPr>
          <p:cNvPr id="10" name="Freeform 10"/>
          <p:cNvSpPr/>
          <p:nvPr/>
        </p:nvSpPr>
        <p:spPr>
          <a:xfrm>
            <a:off x="12608093" y="8856102"/>
            <a:ext cx="1939563" cy="1512196"/>
          </a:xfrm>
          <a:custGeom>
            <a:avLst/>
            <a:gdLst/>
            <a:ahLst/>
            <a:cxnLst/>
            <a:rect l="l" t="t" r="r" b="b"/>
            <a:pathLst>
              <a:path w="1910988" h="1879718">
                <a:moveTo>
                  <a:pt x="0" y="0"/>
                </a:moveTo>
                <a:lnTo>
                  <a:pt x="1910989" y="0"/>
                </a:lnTo>
                <a:lnTo>
                  <a:pt x="1910989" y="1879717"/>
                </a:lnTo>
                <a:lnTo>
                  <a:pt x="0" y="1879717"/>
                </a:lnTo>
                <a:lnTo>
                  <a:pt x="0" y="0"/>
                </a:lnTo>
                <a:close/>
              </a:path>
            </a:pathLst>
          </a:custGeom>
          <a:blipFill>
            <a:blip r:embed="rId4">
              <a:alphaModFix amt="54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11" name="Freeform 11"/>
          <p:cNvSpPr/>
          <p:nvPr/>
        </p:nvSpPr>
        <p:spPr>
          <a:xfrm>
            <a:off x="25213" y="-118406"/>
            <a:ext cx="1696314" cy="1648505"/>
          </a:xfrm>
          <a:custGeom>
            <a:avLst/>
            <a:gdLst/>
            <a:ahLst/>
            <a:cxnLst/>
            <a:rect l="l" t="t" r="r" b="b"/>
            <a:pathLst>
              <a:path w="1774368" h="1820714">
                <a:moveTo>
                  <a:pt x="0" y="0"/>
                </a:moveTo>
                <a:lnTo>
                  <a:pt x="1774369" y="0"/>
                </a:lnTo>
                <a:lnTo>
                  <a:pt x="1774369" y="1820714"/>
                </a:lnTo>
                <a:lnTo>
                  <a:pt x="0" y="1820714"/>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GB"/>
          </a:p>
        </p:txBody>
      </p:sp>
      <p:sp>
        <p:nvSpPr>
          <p:cNvPr id="12" name="Freeform 12"/>
          <p:cNvSpPr/>
          <p:nvPr/>
        </p:nvSpPr>
        <p:spPr>
          <a:xfrm>
            <a:off x="3736666" y="-56095"/>
            <a:ext cx="1759467" cy="1586194"/>
          </a:xfrm>
          <a:custGeom>
            <a:avLst/>
            <a:gdLst/>
            <a:ahLst/>
            <a:cxnLst/>
            <a:rect l="l" t="t" r="r" b="b"/>
            <a:pathLst>
              <a:path w="1799582" h="1826144">
                <a:moveTo>
                  <a:pt x="0" y="0"/>
                </a:moveTo>
                <a:lnTo>
                  <a:pt x="1799582" y="0"/>
                </a:lnTo>
                <a:lnTo>
                  <a:pt x="1799582" y="1826144"/>
                </a:lnTo>
                <a:lnTo>
                  <a:pt x="0" y="1826144"/>
                </a:lnTo>
                <a:lnTo>
                  <a:pt x="0" y="0"/>
                </a:lnTo>
                <a:close/>
              </a:path>
            </a:pathLst>
          </a:custGeom>
          <a:blipFill>
            <a:blip r:embed="rId8">
              <a:alphaModFix amt="54000"/>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13" name="Freeform 13"/>
          <p:cNvSpPr/>
          <p:nvPr/>
        </p:nvSpPr>
        <p:spPr>
          <a:xfrm>
            <a:off x="14591154" y="8856102"/>
            <a:ext cx="1785858" cy="1458622"/>
          </a:xfrm>
          <a:custGeom>
            <a:avLst/>
            <a:gdLst/>
            <a:ahLst/>
            <a:cxnLst/>
            <a:rect l="l" t="t" r="r" b="b"/>
            <a:pathLst>
              <a:path w="1799582" h="1826144">
                <a:moveTo>
                  <a:pt x="0" y="0"/>
                </a:moveTo>
                <a:lnTo>
                  <a:pt x="1799582" y="0"/>
                </a:lnTo>
                <a:lnTo>
                  <a:pt x="1799582" y="1826143"/>
                </a:lnTo>
                <a:lnTo>
                  <a:pt x="0" y="1826143"/>
                </a:lnTo>
                <a:lnTo>
                  <a:pt x="0" y="0"/>
                </a:lnTo>
                <a:close/>
              </a:path>
            </a:pathLst>
          </a:custGeom>
          <a:blipFill>
            <a:blip r:embed="rId8">
              <a:alphaModFix amt="54000"/>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14" name="Freeform 14"/>
          <p:cNvSpPr/>
          <p:nvPr/>
        </p:nvSpPr>
        <p:spPr>
          <a:xfrm>
            <a:off x="9227522" y="7522"/>
            <a:ext cx="1750571" cy="1587178"/>
          </a:xfrm>
          <a:custGeom>
            <a:avLst/>
            <a:gdLst/>
            <a:ahLst/>
            <a:cxnLst/>
            <a:rect l="l" t="t" r="r" b="b"/>
            <a:pathLst>
              <a:path w="1675929" h="1648505">
                <a:moveTo>
                  <a:pt x="0" y="0"/>
                </a:moveTo>
                <a:lnTo>
                  <a:pt x="1675929" y="0"/>
                </a:lnTo>
                <a:lnTo>
                  <a:pt x="1675929" y="1648505"/>
                </a:lnTo>
                <a:lnTo>
                  <a:pt x="0" y="1648505"/>
                </a:lnTo>
                <a:lnTo>
                  <a:pt x="0" y="0"/>
                </a:lnTo>
                <a:close/>
              </a:path>
            </a:pathLst>
          </a:custGeom>
          <a:blipFill>
            <a:blip r:embed="rId4">
              <a:alphaModFix amt="54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dirty="0"/>
          </a:p>
        </p:txBody>
      </p:sp>
      <p:sp>
        <p:nvSpPr>
          <p:cNvPr id="15" name="Freeform 15"/>
          <p:cNvSpPr/>
          <p:nvPr/>
        </p:nvSpPr>
        <p:spPr>
          <a:xfrm>
            <a:off x="1868210" y="0"/>
            <a:ext cx="1686226" cy="1530099"/>
          </a:xfrm>
          <a:custGeom>
            <a:avLst/>
            <a:gdLst/>
            <a:ahLst/>
            <a:cxnLst/>
            <a:rect l="l" t="t" r="r" b="b"/>
            <a:pathLst>
              <a:path w="1675929" h="1648505">
                <a:moveTo>
                  <a:pt x="0" y="0"/>
                </a:moveTo>
                <a:lnTo>
                  <a:pt x="1675929" y="0"/>
                </a:lnTo>
                <a:lnTo>
                  <a:pt x="1675929" y="1648505"/>
                </a:lnTo>
                <a:lnTo>
                  <a:pt x="0" y="1648505"/>
                </a:lnTo>
                <a:lnTo>
                  <a:pt x="0" y="0"/>
                </a:lnTo>
                <a:close/>
              </a:path>
            </a:pathLst>
          </a:custGeom>
          <a:blipFill>
            <a:blip r:embed="rId4">
              <a:alphaModFix amt="54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16" name="Freeform 16"/>
          <p:cNvSpPr/>
          <p:nvPr/>
        </p:nvSpPr>
        <p:spPr>
          <a:xfrm>
            <a:off x="12791868" y="9313"/>
            <a:ext cx="1676837" cy="1640982"/>
          </a:xfrm>
          <a:custGeom>
            <a:avLst/>
            <a:gdLst/>
            <a:ahLst/>
            <a:cxnLst/>
            <a:rect l="l" t="t" r="r" b="b"/>
            <a:pathLst>
              <a:path w="1815632" h="1729802">
                <a:moveTo>
                  <a:pt x="0" y="0"/>
                </a:moveTo>
                <a:lnTo>
                  <a:pt x="1815632" y="0"/>
                </a:lnTo>
                <a:lnTo>
                  <a:pt x="1815632" y="1729802"/>
                </a:lnTo>
                <a:lnTo>
                  <a:pt x="0" y="1729802"/>
                </a:lnTo>
                <a:lnTo>
                  <a:pt x="0" y="0"/>
                </a:lnTo>
                <a:close/>
              </a:path>
            </a:pathLst>
          </a:custGeom>
          <a:blipFill>
            <a:blip r:embed="rId6">
              <a:alphaModFix amt="54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17" name="Freeform 17"/>
          <p:cNvSpPr/>
          <p:nvPr/>
        </p:nvSpPr>
        <p:spPr>
          <a:xfrm>
            <a:off x="5577754" y="18127"/>
            <a:ext cx="1824764" cy="1633460"/>
          </a:xfrm>
          <a:custGeom>
            <a:avLst/>
            <a:gdLst/>
            <a:ahLst/>
            <a:cxnLst/>
            <a:rect l="l" t="t" r="r" b="b"/>
            <a:pathLst>
              <a:path w="1815632" h="1729802">
                <a:moveTo>
                  <a:pt x="0" y="0"/>
                </a:moveTo>
                <a:lnTo>
                  <a:pt x="1815632" y="0"/>
                </a:lnTo>
                <a:lnTo>
                  <a:pt x="1815632" y="1729802"/>
                </a:lnTo>
                <a:lnTo>
                  <a:pt x="0" y="1729802"/>
                </a:lnTo>
                <a:lnTo>
                  <a:pt x="0" y="0"/>
                </a:lnTo>
                <a:close/>
              </a:path>
            </a:pathLst>
          </a:custGeom>
          <a:blipFill>
            <a:blip r:embed="rId6">
              <a:alphaModFix amt="54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18" name="Freeform 18"/>
          <p:cNvSpPr/>
          <p:nvPr/>
        </p:nvSpPr>
        <p:spPr>
          <a:xfrm>
            <a:off x="14498338" y="0"/>
            <a:ext cx="1691306" cy="1633461"/>
          </a:xfrm>
          <a:custGeom>
            <a:avLst/>
            <a:gdLst/>
            <a:ahLst/>
            <a:cxnLst/>
            <a:rect l="l" t="t" r="r" b="b"/>
            <a:pathLst>
              <a:path w="1750571" h="1796295">
                <a:moveTo>
                  <a:pt x="0" y="0"/>
                </a:moveTo>
                <a:lnTo>
                  <a:pt x="1750571" y="0"/>
                </a:lnTo>
                <a:lnTo>
                  <a:pt x="1750571" y="1796295"/>
                </a:lnTo>
                <a:lnTo>
                  <a:pt x="0" y="1796295"/>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GB"/>
          </a:p>
        </p:txBody>
      </p:sp>
      <p:sp>
        <p:nvSpPr>
          <p:cNvPr id="19" name="Freeform 19"/>
          <p:cNvSpPr/>
          <p:nvPr/>
        </p:nvSpPr>
        <p:spPr>
          <a:xfrm>
            <a:off x="7419303" y="-23369"/>
            <a:ext cx="1781753" cy="1664351"/>
          </a:xfrm>
          <a:custGeom>
            <a:avLst/>
            <a:gdLst/>
            <a:ahLst/>
            <a:cxnLst/>
            <a:rect l="l" t="t" r="r" b="b"/>
            <a:pathLst>
              <a:path w="1824764" h="1872426">
                <a:moveTo>
                  <a:pt x="0" y="0"/>
                </a:moveTo>
                <a:lnTo>
                  <a:pt x="1824764" y="0"/>
                </a:lnTo>
                <a:lnTo>
                  <a:pt x="1824764" y="1872426"/>
                </a:lnTo>
                <a:lnTo>
                  <a:pt x="0" y="1872426"/>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GB"/>
          </a:p>
        </p:txBody>
      </p:sp>
      <p:sp>
        <p:nvSpPr>
          <p:cNvPr id="20" name="Freeform 20"/>
          <p:cNvSpPr/>
          <p:nvPr/>
        </p:nvSpPr>
        <p:spPr>
          <a:xfrm>
            <a:off x="11011664" y="0"/>
            <a:ext cx="1676066" cy="1640982"/>
          </a:xfrm>
          <a:custGeom>
            <a:avLst/>
            <a:gdLst/>
            <a:ahLst/>
            <a:cxnLst/>
            <a:rect l="l" t="t" r="r" b="b"/>
            <a:pathLst>
              <a:path w="1704641" h="1729802">
                <a:moveTo>
                  <a:pt x="0" y="0"/>
                </a:moveTo>
                <a:lnTo>
                  <a:pt x="1704641" y="0"/>
                </a:lnTo>
                <a:lnTo>
                  <a:pt x="1704641" y="1729802"/>
                </a:lnTo>
                <a:lnTo>
                  <a:pt x="0" y="1729802"/>
                </a:lnTo>
                <a:lnTo>
                  <a:pt x="0" y="0"/>
                </a:lnTo>
                <a:close/>
              </a:path>
            </a:pathLst>
          </a:custGeom>
          <a:blipFill>
            <a:blip r:embed="rId8">
              <a:alphaModFix amt="54000"/>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dirty="0"/>
          </a:p>
        </p:txBody>
      </p:sp>
      <p:sp>
        <p:nvSpPr>
          <p:cNvPr id="21" name="Freeform 21"/>
          <p:cNvSpPr/>
          <p:nvPr/>
        </p:nvSpPr>
        <p:spPr>
          <a:xfrm>
            <a:off x="16248909" y="-29850"/>
            <a:ext cx="1824764" cy="1663311"/>
          </a:xfrm>
          <a:custGeom>
            <a:avLst/>
            <a:gdLst/>
            <a:ahLst/>
            <a:cxnLst/>
            <a:rect l="l" t="t" r="r" b="b"/>
            <a:pathLst>
              <a:path w="1910988" h="1879718">
                <a:moveTo>
                  <a:pt x="0" y="0"/>
                </a:moveTo>
                <a:lnTo>
                  <a:pt x="1910988" y="0"/>
                </a:lnTo>
                <a:lnTo>
                  <a:pt x="1910988" y="1879718"/>
                </a:lnTo>
                <a:lnTo>
                  <a:pt x="0" y="1879718"/>
                </a:lnTo>
                <a:lnTo>
                  <a:pt x="0" y="0"/>
                </a:lnTo>
                <a:close/>
              </a:path>
            </a:pathLst>
          </a:custGeom>
          <a:blipFill>
            <a:blip r:embed="rId4">
              <a:alphaModFix amt="54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22" name="Freeform 22"/>
          <p:cNvSpPr/>
          <p:nvPr/>
        </p:nvSpPr>
        <p:spPr>
          <a:xfrm>
            <a:off x="16406786" y="8801100"/>
            <a:ext cx="1785858" cy="1458622"/>
          </a:xfrm>
          <a:custGeom>
            <a:avLst/>
            <a:gdLst/>
            <a:ahLst/>
            <a:cxnLst/>
            <a:rect l="l" t="t" r="r" b="b"/>
            <a:pathLst>
              <a:path w="1815632" h="1729802">
                <a:moveTo>
                  <a:pt x="0" y="0"/>
                </a:moveTo>
                <a:lnTo>
                  <a:pt x="1815631" y="0"/>
                </a:lnTo>
                <a:lnTo>
                  <a:pt x="1815631" y="1729802"/>
                </a:lnTo>
                <a:lnTo>
                  <a:pt x="0" y="1729802"/>
                </a:lnTo>
                <a:lnTo>
                  <a:pt x="0" y="0"/>
                </a:lnTo>
                <a:close/>
              </a:path>
            </a:pathLst>
          </a:custGeom>
          <a:blipFill>
            <a:blip r:embed="rId6">
              <a:alphaModFix amt="54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BE5"/>
        </a:solidFill>
        <a:effectLst/>
      </p:bgPr>
    </p:bg>
    <p:spTree>
      <p:nvGrpSpPr>
        <p:cNvPr id="1" name=""/>
        <p:cNvGrpSpPr/>
        <p:nvPr/>
      </p:nvGrpSpPr>
      <p:grpSpPr>
        <a:xfrm>
          <a:off x="0" y="0"/>
          <a:ext cx="0" cy="0"/>
          <a:chOff x="0" y="0"/>
          <a:chExt cx="0" cy="0"/>
        </a:xfrm>
      </p:grpSpPr>
      <p:sp>
        <p:nvSpPr>
          <p:cNvPr id="2" name="Freeform 2"/>
          <p:cNvSpPr/>
          <p:nvPr/>
        </p:nvSpPr>
        <p:spPr>
          <a:xfrm>
            <a:off x="-1059602" y="-1028700"/>
            <a:ext cx="4129818" cy="4114800"/>
          </a:xfrm>
          <a:custGeom>
            <a:avLst/>
            <a:gdLst/>
            <a:ahLst/>
            <a:cxnLst/>
            <a:rect l="l" t="t" r="r" b="b"/>
            <a:pathLst>
              <a:path w="4129818" h="4114800">
                <a:moveTo>
                  <a:pt x="0" y="0"/>
                </a:moveTo>
                <a:lnTo>
                  <a:pt x="4129817" y="0"/>
                </a:lnTo>
                <a:lnTo>
                  <a:pt x="412981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052093"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5109111" y="3086100"/>
            <a:ext cx="4246041" cy="4114800"/>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16423336" y="8446553"/>
            <a:ext cx="2858714" cy="2869147"/>
          </a:xfrm>
          <a:custGeom>
            <a:avLst/>
            <a:gdLst/>
            <a:ahLst/>
            <a:cxnLst/>
            <a:rect l="l" t="t" r="r" b="b"/>
            <a:pathLst>
              <a:path w="2858714" h="2869147">
                <a:moveTo>
                  <a:pt x="0" y="0"/>
                </a:moveTo>
                <a:lnTo>
                  <a:pt x="2858714" y="0"/>
                </a:lnTo>
                <a:lnTo>
                  <a:pt x="2858714" y="2869147"/>
                </a:lnTo>
                <a:lnTo>
                  <a:pt x="0" y="28691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15275731" y="-1028700"/>
            <a:ext cx="3912801" cy="4114800"/>
          </a:xfrm>
          <a:custGeom>
            <a:avLst/>
            <a:gdLst/>
            <a:ahLst/>
            <a:cxnLst/>
            <a:rect l="l" t="t" r="r" b="b"/>
            <a:pathLst>
              <a:path w="3912801" h="4114800">
                <a:moveTo>
                  <a:pt x="0" y="0"/>
                </a:moveTo>
                <a:lnTo>
                  <a:pt x="3912801" y="0"/>
                </a:lnTo>
                <a:lnTo>
                  <a:pt x="391280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1107356" y="3076498"/>
            <a:ext cx="4177571" cy="4124402"/>
          </a:xfrm>
          <a:custGeom>
            <a:avLst/>
            <a:gdLst/>
            <a:ahLst/>
            <a:cxnLst/>
            <a:rect l="l" t="t" r="r" b="b"/>
            <a:pathLst>
              <a:path w="4177571" h="4124402">
                <a:moveTo>
                  <a:pt x="0" y="0"/>
                </a:moveTo>
                <a:lnTo>
                  <a:pt x="4177571" y="0"/>
                </a:lnTo>
                <a:lnTo>
                  <a:pt x="4177571" y="4124402"/>
                </a:lnTo>
                <a:lnTo>
                  <a:pt x="0" y="41244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TextBox 8"/>
          <p:cNvSpPr txBox="1"/>
          <p:nvPr/>
        </p:nvSpPr>
        <p:spPr>
          <a:xfrm>
            <a:off x="3657467" y="1130165"/>
            <a:ext cx="11164093" cy="9369701"/>
          </a:xfrm>
          <a:prstGeom prst="rect">
            <a:avLst/>
          </a:prstGeom>
        </p:spPr>
        <p:txBody>
          <a:bodyPr lIns="0" tIns="0" rIns="0" bIns="0" rtlCol="0" anchor="t">
            <a:spAutoFit/>
          </a:bodyPr>
          <a:lstStyle/>
          <a:p>
            <a:pPr algn="ctr">
              <a:lnSpc>
                <a:spcPts val="4272"/>
              </a:lnSpc>
              <a:spcBef>
                <a:spcPct val="0"/>
              </a:spcBef>
            </a:pPr>
            <a:endParaRPr dirty="0"/>
          </a:p>
          <a:p>
            <a:pPr algn="ctr">
              <a:lnSpc>
                <a:spcPts val="4972"/>
              </a:lnSpc>
              <a:spcBef>
                <a:spcPct val="0"/>
              </a:spcBef>
            </a:pPr>
            <a:r>
              <a:rPr lang="en-US" sz="3551" dirty="0">
                <a:solidFill>
                  <a:srgbClr val="000000"/>
                </a:solidFill>
                <a:latin typeface="Canva Sans Bold"/>
                <a:ea typeface="Canva Sans Bold"/>
                <a:cs typeface="Canva Sans Bold"/>
                <a:sym typeface="Canva Sans Bold"/>
              </a:rPr>
              <a:t>We would love to hear your views to ensure the</a:t>
            </a:r>
          </a:p>
          <a:p>
            <a:pPr algn="ctr">
              <a:lnSpc>
                <a:spcPts val="4972"/>
              </a:lnSpc>
              <a:spcBef>
                <a:spcPct val="0"/>
              </a:spcBef>
            </a:pPr>
            <a:r>
              <a:rPr lang="en-US" sz="3551">
                <a:solidFill>
                  <a:srgbClr val="000000"/>
                </a:solidFill>
                <a:latin typeface="Canva Sans Bold"/>
                <a:ea typeface="Canva Sans Bold"/>
                <a:cs typeface="Canva Sans Bold"/>
                <a:sym typeface="Canva Sans Bold"/>
              </a:rPr>
              <a:t> gardens are designed for you and your community</a:t>
            </a:r>
          </a:p>
          <a:p>
            <a:pPr algn="ctr">
              <a:lnSpc>
                <a:spcPts val="4972"/>
              </a:lnSpc>
              <a:spcBef>
                <a:spcPct val="0"/>
              </a:spcBef>
            </a:pPr>
            <a:endParaRPr lang="en-US" sz="3551" dirty="0">
              <a:solidFill>
                <a:srgbClr val="000000"/>
              </a:solidFill>
              <a:latin typeface="Canva Sans Bold"/>
              <a:ea typeface="Canva Sans Bold"/>
              <a:cs typeface="Canva Sans Bold"/>
              <a:sym typeface="Canva Sans Bold"/>
            </a:endParaRPr>
          </a:p>
          <a:p>
            <a:pPr algn="ctr">
              <a:lnSpc>
                <a:spcPts val="4972"/>
              </a:lnSpc>
              <a:spcBef>
                <a:spcPct val="0"/>
              </a:spcBef>
            </a:pPr>
            <a:endParaRPr lang="en-US" sz="3551" dirty="0">
              <a:solidFill>
                <a:srgbClr val="000000"/>
              </a:solidFill>
              <a:latin typeface="Canva Sans Bold"/>
              <a:ea typeface="Canva Sans Bold"/>
              <a:cs typeface="Canva Sans Bold"/>
              <a:sym typeface="Canva Sans Bold"/>
            </a:endParaRPr>
          </a:p>
          <a:p>
            <a:pPr algn="ctr">
              <a:lnSpc>
                <a:spcPts val="4972"/>
              </a:lnSpc>
              <a:spcBef>
                <a:spcPct val="0"/>
              </a:spcBef>
            </a:pPr>
            <a:endParaRPr lang="en-US" sz="3551" dirty="0">
              <a:solidFill>
                <a:srgbClr val="000000"/>
              </a:solidFill>
              <a:latin typeface="Canva Sans Bold"/>
              <a:ea typeface="Canva Sans Bold"/>
              <a:cs typeface="Canva Sans Bold"/>
              <a:sym typeface="Canva Sans Bold"/>
            </a:endParaRPr>
          </a:p>
          <a:p>
            <a:pPr algn="ctr">
              <a:lnSpc>
                <a:spcPts val="4972"/>
              </a:lnSpc>
              <a:spcBef>
                <a:spcPct val="0"/>
              </a:spcBef>
            </a:pPr>
            <a:r>
              <a:rPr lang="en-US" sz="3551" dirty="0">
                <a:solidFill>
                  <a:srgbClr val="000000"/>
                </a:solidFill>
                <a:latin typeface="Canva Sans Bold"/>
                <a:ea typeface="Canva Sans Bold"/>
                <a:cs typeface="Canva Sans Bold"/>
                <a:sym typeface="Canva Sans Bold"/>
              </a:rPr>
              <a:t>For more information or to get involved, </a:t>
            </a:r>
          </a:p>
          <a:p>
            <a:pPr algn="ctr">
              <a:lnSpc>
                <a:spcPts val="4972"/>
              </a:lnSpc>
              <a:spcBef>
                <a:spcPct val="0"/>
              </a:spcBef>
            </a:pPr>
            <a:r>
              <a:rPr lang="en-US" sz="3551" dirty="0">
                <a:solidFill>
                  <a:srgbClr val="000000"/>
                </a:solidFill>
                <a:latin typeface="Canva Sans Bold"/>
                <a:ea typeface="Canva Sans Bold"/>
                <a:cs typeface="Canva Sans Bold"/>
                <a:sym typeface="Canva Sans Bold"/>
              </a:rPr>
              <a:t>please email Becky</a:t>
            </a:r>
            <a:r>
              <a:rPr lang="en-US" sz="3551" dirty="0">
                <a:solidFill>
                  <a:srgbClr val="2E2E2E"/>
                </a:solidFill>
                <a:latin typeface="Canva Sans"/>
                <a:ea typeface="Canva Sans"/>
                <a:cs typeface="Canva Sans"/>
                <a:sym typeface="Canva Sans"/>
              </a:rPr>
              <a:t>:</a:t>
            </a:r>
          </a:p>
          <a:p>
            <a:pPr algn="ctr">
              <a:lnSpc>
                <a:spcPts val="4972"/>
              </a:lnSpc>
              <a:spcBef>
                <a:spcPct val="0"/>
              </a:spcBef>
            </a:pPr>
            <a:endParaRPr lang="en-US" sz="3551" dirty="0">
              <a:solidFill>
                <a:srgbClr val="2E2E2E"/>
              </a:solidFill>
              <a:latin typeface="Canva Sans"/>
              <a:ea typeface="Canva Sans"/>
              <a:cs typeface="Canva Sans"/>
              <a:sym typeface="Canva Sans"/>
            </a:endParaRPr>
          </a:p>
          <a:p>
            <a:pPr algn="ctr">
              <a:lnSpc>
                <a:spcPts val="4972"/>
              </a:lnSpc>
              <a:spcBef>
                <a:spcPct val="0"/>
              </a:spcBef>
            </a:pPr>
            <a:r>
              <a:rPr lang="en-US" sz="3551" u="sng" dirty="0">
                <a:solidFill>
                  <a:srgbClr val="2E2E2E"/>
                </a:solidFill>
                <a:latin typeface="Canva Sans"/>
                <a:ea typeface="Canva Sans"/>
                <a:cs typeface="Canva Sans"/>
                <a:sym typeface="Canva Sans"/>
                <a:hlinkClick r:id="rId14" tooltip="mailto:treeandbee@eastleigh.gov.uk"/>
              </a:rPr>
              <a:t>treeandbee@eastleigh.gov.uk</a:t>
            </a:r>
          </a:p>
          <a:p>
            <a:pPr algn="ctr">
              <a:lnSpc>
                <a:spcPts val="4272"/>
              </a:lnSpc>
              <a:spcBef>
                <a:spcPct val="0"/>
              </a:spcBef>
            </a:pPr>
            <a:endParaRPr lang="en-US" sz="3551" u="sng" dirty="0">
              <a:solidFill>
                <a:srgbClr val="2E2E2E"/>
              </a:solidFill>
              <a:latin typeface="Canva Sans"/>
              <a:ea typeface="Canva Sans"/>
              <a:cs typeface="Canva Sans"/>
              <a:sym typeface="Canva Sans"/>
              <a:hlinkClick r:id="rId14" tooltip="mailto:treeandbee@eastleigh.gov.uk"/>
            </a:endParaRPr>
          </a:p>
          <a:p>
            <a:pPr algn="ctr">
              <a:lnSpc>
                <a:spcPts val="4272"/>
              </a:lnSpc>
              <a:spcBef>
                <a:spcPct val="0"/>
              </a:spcBef>
            </a:pPr>
            <a:endParaRPr lang="en-US" sz="3551" u="sng" dirty="0">
              <a:solidFill>
                <a:srgbClr val="2E2E2E"/>
              </a:solidFill>
              <a:latin typeface="Canva Sans"/>
              <a:ea typeface="Canva Sans"/>
              <a:cs typeface="Canva Sans"/>
              <a:sym typeface="Canva Sans"/>
              <a:hlinkClick r:id="rId14" tooltip="mailto:treeandbee@eastleigh.gov.uk"/>
            </a:endParaRPr>
          </a:p>
          <a:p>
            <a:pPr algn="ctr">
              <a:lnSpc>
                <a:spcPts val="4272"/>
              </a:lnSpc>
              <a:spcBef>
                <a:spcPct val="0"/>
              </a:spcBef>
            </a:pPr>
            <a:endParaRPr lang="en-US" sz="3551" u="sng" dirty="0">
              <a:solidFill>
                <a:srgbClr val="2E2E2E"/>
              </a:solidFill>
              <a:latin typeface="Canva Sans"/>
              <a:ea typeface="Canva Sans"/>
              <a:cs typeface="Canva Sans"/>
              <a:sym typeface="Canva Sans"/>
              <a:hlinkClick r:id="rId14" tooltip="mailto:treeandbee@eastleigh.gov.uk"/>
            </a:endParaRPr>
          </a:p>
          <a:p>
            <a:pPr algn="ctr">
              <a:lnSpc>
                <a:spcPts val="4272"/>
              </a:lnSpc>
              <a:spcBef>
                <a:spcPct val="0"/>
              </a:spcBef>
            </a:pPr>
            <a:endParaRPr lang="en-US" sz="3551" u="sng" dirty="0">
              <a:solidFill>
                <a:srgbClr val="2E2E2E"/>
              </a:solidFill>
              <a:latin typeface="Canva Sans"/>
              <a:ea typeface="Canva Sans"/>
              <a:cs typeface="Canva Sans"/>
              <a:sym typeface="Canva Sans"/>
              <a:hlinkClick r:id="rId14" tooltip="mailto:treeandbee@eastleigh.gov.uk"/>
            </a:endParaRPr>
          </a:p>
          <a:p>
            <a:pPr algn="ctr">
              <a:lnSpc>
                <a:spcPts val="4272"/>
              </a:lnSpc>
              <a:spcBef>
                <a:spcPct val="0"/>
              </a:spcBef>
            </a:pPr>
            <a:endParaRPr lang="en-US" sz="3551" u="sng" dirty="0">
              <a:solidFill>
                <a:srgbClr val="2E2E2E"/>
              </a:solidFill>
              <a:latin typeface="Canva Sans"/>
              <a:ea typeface="Canva Sans"/>
              <a:cs typeface="Canva Sans"/>
              <a:sym typeface="Canva Sans"/>
              <a:hlinkClick r:id="rId14" tooltip="mailto:treeandbee@eastleigh.gov.uk"/>
            </a:endParaRPr>
          </a:p>
          <a:p>
            <a:pPr algn="ctr">
              <a:lnSpc>
                <a:spcPts val="4272"/>
              </a:lnSpc>
              <a:spcBef>
                <a:spcPct val="0"/>
              </a:spcBef>
            </a:pPr>
            <a:endParaRPr lang="en-US" sz="3551" u="sng" dirty="0">
              <a:solidFill>
                <a:srgbClr val="2E2E2E"/>
              </a:solidFill>
              <a:latin typeface="Canva Sans"/>
              <a:ea typeface="Canva Sans"/>
              <a:cs typeface="Canva Sans"/>
              <a:sym typeface="Canva Sans"/>
              <a:hlinkClick r:id="rId14" tooltip="mailto:treeandbee@eastleigh.gov.u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595934">
            <a:off x="844924" y="304753"/>
            <a:ext cx="1723409" cy="1767599"/>
          </a:xfrm>
          <a:custGeom>
            <a:avLst/>
            <a:gdLst/>
            <a:ahLst/>
            <a:cxnLst/>
            <a:rect l="l" t="t" r="r" b="b"/>
            <a:pathLst>
              <a:path w="1723409" h="1767599">
                <a:moveTo>
                  <a:pt x="0" y="0"/>
                </a:moveTo>
                <a:lnTo>
                  <a:pt x="1723409" y="0"/>
                </a:lnTo>
                <a:lnTo>
                  <a:pt x="1723409" y="1767599"/>
                </a:lnTo>
                <a:lnTo>
                  <a:pt x="0" y="1767599"/>
                </a:lnTo>
                <a:lnTo>
                  <a:pt x="0" y="0"/>
                </a:lnTo>
                <a:close/>
              </a:path>
            </a:pathLst>
          </a:custGeom>
          <a:blipFill>
            <a:blip r:embed="rId2">
              <a:alphaModFix amt="65000"/>
            </a:blip>
            <a:stretch>
              <a:fillRect/>
            </a:stretch>
          </a:blipFill>
        </p:spPr>
        <p:txBody>
          <a:bodyPr/>
          <a:lstStyle/>
          <a:p>
            <a:endParaRPr lang="en-GB"/>
          </a:p>
        </p:txBody>
      </p:sp>
      <p:sp>
        <p:nvSpPr>
          <p:cNvPr id="3" name="TextBox 3"/>
          <p:cNvSpPr txBox="1"/>
          <p:nvPr/>
        </p:nvSpPr>
        <p:spPr>
          <a:xfrm>
            <a:off x="1028700" y="1935519"/>
            <a:ext cx="17259300" cy="8896410"/>
          </a:xfrm>
          <a:prstGeom prst="rect">
            <a:avLst/>
          </a:prstGeom>
        </p:spPr>
        <p:txBody>
          <a:bodyPr lIns="0" tIns="0" rIns="0" bIns="0" rtlCol="0" anchor="t">
            <a:spAutoFit/>
          </a:bodyPr>
          <a:lstStyle/>
          <a:p>
            <a:pPr marL="630465" lvl="1" indent="-315233" algn="l">
              <a:lnSpc>
                <a:spcPts val="4088"/>
              </a:lnSpc>
              <a:buFont typeface="Arial"/>
              <a:buChar char="•"/>
            </a:pPr>
            <a:r>
              <a:rPr lang="en-US" sz="2920" dirty="0">
                <a:solidFill>
                  <a:srgbClr val="000000"/>
                </a:solidFill>
                <a:latin typeface="Muli"/>
                <a:ea typeface="Muli"/>
                <a:cs typeface="Muli"/>
                <a:sym typeface="Muli"/>
              </a:rPr>
              <a:t>The Tree and Bee Corridor aims to connect existing areas of woodland and the biodiversity they contain by creating a patchwork of living stepping stones through the landscape</a:t>
            </a:r>
          </a:p>
          <a:p>
            <a:pPr algn="ctr">
              <a:lnSpc>
                <a:spcPts val="4088"/>
              </a:lnSpc>
            </a:pPr>
            <a:endParaRPr lang="en-US" sz="2920" dirty="0">
              <a:solidFill>
                <a:srgbClr val="000000"/>
              </a:solidFill>
              <a:latin typeface="Muli"/>
              <a:ea typeface="Muli"/>
              <a:cs typeface="Muli"/>
              <a:sym typeface="Muli"/>
            </a:endParaRPr>
          </a:p>
          <a:p>
            <a:pPr marL="630465" lvl="1" indent="-315233" algn="l">
              <a:lnSpc>
                <a:spcPts val="4088"/>
              </a:lnSpc>
              <a:buFont typeface="Arial"/>
              <a:buChar char="•"/>
            </a:pPr>
            <a:r>
              <a:rPr lang="en-US" sz="2920" dirty="0">
                <a:solidFill>
                  <a:srgbClr val="000000"/>
                </a:solidFill>
                <a:latin typeface="Muli"/>
                <a:ea typeface="Muli"/>
                <a:cs typeface="Muli"/>
                <a:sym typeface="Muli"/>
              </a:rPr>
              <a:t>This patchwork allows the movement, predominantly of insects, birds and mammals, between </a:t>
            </a:r>
            <a:r>
              <a:rPr lang="en-US" sz="2920" dirty="0" err="1">
                <a:solidFill>
                  <a:srgbClr val="000000"/>
                </a:solidFill>
                <a:latin typeface="Muli"/>
                <a:ea typeface="Muli"/>
                <a:cs typeface="Muli"/>
                <a:sym typeface="Muli"/>
              </a:rPr>
              <a:t>favourable</a:t>
            </a:r>
            <a:r>
              <a:rPr lang="en-US" sz="2920" dirty="0">
                <a:solidFill>
                  <a:srgbClr val="000000"/>
                </a:solidFill>
                <a:latin typeface="Muli"/>
                <a:ea typeface="Muli"/>
                <a:cs typeface="Muli"/>
                <a:sym typeface="Muli"/>
              </a:rPr>
              <a:t> areas of habitat by providing ‘service stations’ for food and shelter along the way</a:t>
            </a:r>
          </a:p>
          <a:p>
            <a:pPr algn="ctr">
              <a:lnSpc>
                <a:spcPts val="4088"/>
              </a:lnSpc>
            </a:pPr>
            <a:endParaRPr lang="en-US" sz="2920" dirty="0">
              <a:solidFill>
                <a:srgbClr val="000000"/>
              </a:solidFill>
              <a:latin typeface="Muli"/>
              <a:ea typeface="Muli"/>
              <a:cs typeface="Muli"/>
              <a:sym typeface="Muli"/>
            </a:endParaRPr>
          </a:p>
          <a:p>
            <a:pPr marL="630465" lvl="1" indent="-315233" algn="l">
              <a:lnSpc>
                <a:spcPts val="4088"/>
              </a:lnSpc>
              <a:buFont typeface="Arial"/>
              <a:buChar char="•"/>
            </a:pPr>
            <a:r>
              <a:rPr lang="en-US" sz="2920" dirty="0">
                <a:solidFill>
                  <a:srgbClr val="000000"/>
                </a:solidFill>
                <a:latin typeface="Muli"/>
                <a:ea typeface="Muli"/>
                <a:cs typeface="Muli"/>
                <a:sym typeface="Muli"/>
              </a:rPr>
              <a:t>The planting sites comprise road side verges to create a linear corridor; open spaces within residential areas, parks and cemeteries and green space in proposed development sites</a:t>
            </a:r>
          </a:p>
          <a:p>
            <a:pPr algn="l">
              <a:lnSpc>
                <a:spcPts val="4088"/>
              </a:lnSpc>
            </a:pPr>
            <a:endParaRPr lang="en-US" sz="2920" dirty="0">
              <a:solidFill>
                <a:srgbClr val="000000"/>
              </a:solidFill>
              <a:latin typeface="Muli"/>
              <a:ea typeface="Muli"/>
              <a:cs typeface="Muli"/>
              <a:sym typeface="Muli"/>
            </a:endParaRPr>
          </a:p>
          <a:p>
            <a:pPr marL="630465" lvl="1" indent="-315233" algn="l">
              <a:lnSpc>
                <a:spcPts val="4088"/>
              </a:lnSpc>
              <a:buFont typeface="Arial"/>
              <a:buChar char="•"/>
            </a:pPr>
            <a:r>
              <a:rPr lang="en-US" sz="2920" dirty="0">
                <a:solidFill>
                  <a:srgbClr val="000000"/>
                </a:solidFill>
                <a:latin typeface="Muli"/>
                <a:ea typeface="Muli"/>
                <a:cs typeface="Muli"/>
                <a:sym typeface="Muli"/>
              </a:rPr>
              <a:t>The ‘stepping stones’ can take different forms, varying from a stacked planter in a shopping area, trees growing along a roadside with an </a:t>
            </a:r>
            <a:r>
              <a:rPr lang="en-US" sz="2920" dirty="0" err="1">
                <a:solidFill>
                  <a:srgbClr val="000000"/>
                </a:solidFill>
                <a:latin typeface="Muli"/>
                <a:ea typeface="Muli"/>
                <a:cs typeface="Muli"/>
                <a:sym typeface="Muli"/>
              </a:rPr>
              <a:t>understorey</a:t>
            </a:r>
            <a:r>
              <a:rPr lang="en-US" sz="2920" dirty="0">
                <a:solidFill>
                  <a:srgbClr val="000000"/>
                </a:solidFill>
                <a:latin typeface="Muli"/>
                <a:ea typeface="Muli"/>
                <a:cs typeface="Muli"/>
                <a:sym typeface="Muli"/>
              </a:rPr>
              <a:t> of wildflowers, to edible tree gardens or tree gardens within residential areas</a:t>
            </a:r>
          </a:p>
          <a:p>
            <a:pPr algn="ctr">
              <a:lnSpc>
                <a:spcPts val="4088"/>
              </a:lnSpc>
            </a:pPr>
            <a:endParaRPr lang="en-US" sz="2920" dirty="0">
              <a:solidFill>
                <a:srgbClr val="000000"/>
              </a:solidFill>
              <a:latin typeface="Muli"/>
              <a:ea typeface="Muli"/>
              <a:cs typeface="Muli"/>
              <a:sym typeface="Muli"/>
            </a:endParaRPr>
          </a:p>
          <a:p>
            <a:pPr algn="ctr">
              <a:lnSpc>
                <a:spcPts val="4088"/>
              </a:lnSpc>
            </a:pPr>
            <a:endParaRPr lang="en-US" sz="2920" dirty="0">
              <a:solidFill>
                <a:srgbClr val="000000"/>
              </a:solidFill>
              <a:latin typeface="Muli"/>
              <a:ea typeface="Muli"/>
              <a:cs typeface="Muli"/>
              <a:sym typeface="Muli"/>
            </a:endParaRPr>
          </a:p>
          <a:p>
            <a:pPr algn="ctr">
              <a:lnSpc>
                <a:spcPts val="4088"/>
              </a:lnSpc>
            </a:pPr>
            <a:endParaRPr lang="en-US" sz="2920" dirty="0">
              <a:solidFill>
                <a:srgbClr val="000000"/>
              </a:solidFill>
              <a:latin typeface="Muli"/>
              <a:ea typeface="Muli"/>
              <a:cs typeface="Muli"/>
              <a:sym typeface="Muli"/>
            </a:endParaRPr>
          </a:p>
          <a:p>
            <a:pPr algn="ctr">
              <a:lnSpc>
                <a:spcPts val="4088"/>
              </a:lnSpc>
            </a:pPr>
            <a:endParaRPr lang="en-US" sz="2920" dirty="0">
              <a:solidFill>
                <a:srgbClr val="000000"/>
              </a:solidFill>
              <a:latin typeface="Muli"/>
              <a:ea typeface="Muli"/>
              <a:cs typeface="Muli"/>
              <a:sym typeface="Muli"/>
            </a:endParaRPr>
          </a:p>
          <a:p>
            <a:pPr algn="ctr">
              <a:lnSpc>
                <a:spcPts val="4088"/>
              </a:lnSpc>
            </a:pPr>
            <a:endParaRPr lang="en-US" sz="2920" dirty="0">
              <a:solidFill>
                <a:srgbClr val="000000"/>
              </a:solidFill>
              <a:latin typeface="Muli"/>
              <a:ea typeface="Muli"/>
              <a:cs typeface="Muli"/>
              <a:sym typeface="Muli"/>
            </a:endParaRPr>
          </a:p>
        </p:txBody>
      </p:sp>
      <p:sp>
        <p:nvSpPr>
          <p:cNvPr id="4" name="Freeform 4"/>
          <p:cNvSpPr/>
          <p:nvPr/>
        </p:nvSpPr>
        <p:spPr>
          <a:xfrm rot="1395656">
            <a:off x="10758425" y="7513794"/>
            <a:ext cx="1978089" cy="1764323"/>
          </a:xfrm>
          <a:custGeom>
            <a:avLst/>
            <a:gdLst/>
            <a:ahLst/>
            <a:cxnLst/>
            <a:rect l="l" t="t" r="r" b="b"/>
            <a:pathLst>
              <a:path w="1978089" h="1764323">
                <a:moveTo>
                  <a:pt x="0" y="0"/>
                </a:moveTo>
                <a:lnTo>
                  <a:pt x="1978089" y="0"/>
                </a:lnTo>
                <a:lnTo>
                  <a:pt x="1978089" y="1764324"/>
                </a:lnTo>
                <a:lnTo>
                  <a:pt x="0" y="1764324"/>
                </a:lnTo>
                <a:lnTo>
                  <a:pt x="0" y="0"/>
                </a:lnTo>
                <a:close/>
              </a:path>
            </a:pathLst>
          </a:custGeom>
          <a:blipFill>
            <a:blip r:embed="rId2">
              <a:alphaModFix amt="57000"/>
            </a:blip>
            <a:stretch>
              <a:fillRect b="-14990"/>
            </a:stretch>
          </a:blipFill>
        </p:spPr>
        <p:txBody>
          <a:bodyPr/>
          <a:lstStyle/>
          <a:p>
            <a:endParaRPr lang="en-GB"/>
          </a:p>
        </p:txBody>
      </p:sp>
      <p:sp>
        <p:nvSpPr>
          <p:cNvPr id="5" name="Freeform 5"/>
          <p:cNvSpPr/>
          <p:nvPr/>
        </p:nvSpPr>
        <p:spPr>
          <a:xfrm>
            <a:off x="15300755" y="74256"/>
            <a:ext cx="1861166" cy="1908888"/>
          </a:xfrm>
          <a:custGeom>
            <a:avLst/>
            <a:gdLst/>
            <a:ahLst/>
            <a:cxnLst/>
            <a:rect l="l" t="t" r="r" b="b"/>
            <a:pathLst>
              <a:path w="1861166" h="1908888">
                <a:moveTo>
                  <a:pt x="0" y="0"/>
                </a:moveTo>
                <a:lnTo>
                  <a:pt x="1861166" y="0"/>
                </a:lnTo>
                <a:lnTo>
                  <a:pt x="1861166" y="1908888"/>
                </a:lnTo>
                <a:lnTo>
                  <a:pt x="0" y="1908888"/>
                </a:lnTo>
                <a:lnTo>
                  <a:pt x="0" y="0"/>
                </a:lnTo>
                <a:close/>
              </a:path>
            </a:pathLst>
          </a:custGeom>
          <a:blipFill>
            <a:blip r:embed="rId2">
              <a:alphaModFix amt="65000"/>
            </a:blip>
            <a:stretch>
              <a:fillRect/>
            </a:stretch>
          </a:blipFill>
        </p:spPr>
        <p:txBody>
          <a:bodyPr/>
          <a:lstStyle/>
          <a:p>
            <a:endParaRPr lang="en-GB"/>
          </a:p>
        </p:txBody>
      </p:sp>
      <p:sp>
        <p:nvSpPr>
          <p:cNvPr id="6" name="Freeform 6"/>
          <p:cNvSpPr/>
          <p:nvPr/>
        </p:nvSpPr>
        <p:spPr>
          <a:xfrm>
            <a:off x="-205273" y="8395956"/>
            <a:ext cx="3823802" cy="1891044"/>
          </a:xfrm>
          <a:custGeom>
            <a:avLst/>
            <a:gdLst/>
            <a:ahLst/>
            <a:cxnLst/>
            <a:rect l="l" t="t" r="r" b="b"/>
            <a:pathLst>
              <a:path w="3823802" h="1891044">
                <a:moveTo>
                  <a:pt x="0" y="0"/>
                </a:moveTo>
                <a:lnTo>
                  <a:pt x="3823802" y="0"/>
                </a:lnTo>
                <a:lnTo>
                  <a:pt x="3823802" y="1891044"/>
                </a:lnTo>
                <a:lnTo>
                  <a:pt x="0" y="1891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3354545" y="315571"/>
            <a:ext cx="11015583" cy="941428"/>
          </a:xfrm>
          <a:prstGeom prst="rect">
            <a:avLst/>
          </a:prstGeom>
        </p:spPr>
        <p:txBody>
          <a:bodyPr lIns="0" tIns="0" rIns="0" bIns="0" rtlCol="0" anchor="t">
            <a:spAutoFit/>
          </a:bodyPr>
          <a:lstStyle/>
          <a:p>
            <a:pPr algn="ctr">
              <a:lnSpc>
                <a:spcPts val="7498"/>
              </a:lnSpc>
            </a:pPr>
            <a:r>
              <a:rPr lang="en-US" sz="6301">
                <a:solidFill>
                  <a:srgbClr val="707F62"/>
                </a:solidFill>
                <a:latin typeface="Sukar Bold"/>
                <a:ea typeface="Sukar Bold"/>
                <a:cs typeface="Sukar Bold"/>
                <a:sym typeface="Sukar Bold"/>
              </a:rPr>
              <a:t> WELCOME TO THE PROJECT</a:t>
            </a:r>
          </a:p>
        </p:txBody>
      </p:sp>
      <p:sp>
        <p:nvSpPr>
          <p:cNvPr id="8" name="Freeform 8"/>
          <p:cNvSpPr/>
          <p:nvPr/>
        </p:nvSpPr>
        <p:spPr>
          <a:xfrm>
            <a:off x="2607681" y="8548356"/>
            <a:ext cx="3823802" cy="1891044"/>
          </a:xfrm>
          <a:custGeom>
            <a:avLst/>
            <a:gdLst/>
            <a:ahLst/>
            <a:cxnLst/>
            <a:rect l="l" t="t" r="r" b="b"/>
            <a:pathLst>
              <a:path w="3823802" h="1891044">
                <a:moveTo>
                  <a:pt x="0" y="0"/>
                </a:moveTo>
                <a:lnTo>
                  <a:pt x="3823802" y="0"/>
                </a:lnTo>
                <a:lnTo>
                  <a:pt x="3823802" y="1891044"/>
                </a:lnTo>
                <a:lnTo>
                  <a:pt x="0" y="1891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5038534" y="8395956"/>
            <a:ext cx="3823802" cy="1891044"/>
          </a:xfrm>
          <a:custGeom>
            <a:avLst/>
            <a:gdLst/>
            <a:ahLst/>
            <a:cxnLst/>
            <a:rect l="l" t="t" r="r" b="b"/>
            <a:pathLst>
              <a:path w="3823802" h="1891044">
                <a:moveTo>
                  <a:pt x="0" y="0"/>
                </a:moveTo>
                <a:lnTo>
                  <a:pt x="3823803" y="0"/>
                </a:lnTo>
                <a:lnTo>
                  <a:pt x="3823803" y="1891044"/>
                </a:lnTo>
                <a:lnTo>
                  <a:pt x="0" y="1891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Freeform 10"/>
          <p:cNvSpPr/>
          <p:nvPr/>
        </p:nvSpPr>
        <p:spPr>
          <a:xfrm>
            <a:off x="8272213" y="8395956"/>
            <a:ext cx="3823802" cy="1891044"/>
          </a:xfrm>
          <a:custGeom>
            <a:avLst/>
            <a:gdLst/>
            <a:ahLst/>
            <a:cxnLst/>
            <a:rect l="l" t="t" r="r" b="b"/>
            <a:pathLst>
              <a:path w="3823802" h="1891044">
                <a:moveTo>
                  <a:pt x="0" y="0"/>
                </a:moveTo>
                <a:lnTo>
                  <a:pt x="3823803" y="0"/>
                </a:lnTo>
                <a:lnTo>
                  <a:pt x="3823803" y="1891044"/>
                </a:lnTo>
                <a:lnTo>
                  <a:pt x="0" y="1891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1" name="Freeform 11"/>
          <p:cNvSpPr/>
          <p:nvPr/>
        </p:nvSpPr>
        <p:spPr>
          <a:xfrm>
            <a:off x="11476953" y="8548356"/>
            <a:ext cx="3823802" cy="1891044"/>
          </a:xfrm>
          <a:custGeom>
            <a:avLst/>
            <a:gdLst/>
            <a:ahLst/>
            <a:cxnLst/>
            <a:rect l="l" t="t" r="r" b="b"/>
            <a:pathLst>
              <a:path w="3823802" h="1891044">
                <a:moveTo>
                  <a:pt x="0" y="0"/>
                </a:moveTo>
                <a:lnTo>
                  <a:pt x="3823802" y="0"/>
                </a:lnTo>
                <a:lnTo>
                  <a:pt x="3823802" y="1891044"/>
                </a:lnTo>
                <a:lnTo>
                  <a:pt x="0" y="1891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Freeform 12"/>
          <p:cNvSpPr/>
          <p:nvPr/>
        </p:nvSpPr>
        <p:spPr>
          <a:xfrm>
            <a:off x="14632603" y="8395956"/>
            <a:ext cx="3823802" cy="1891044"/>
          </a:xfrm>
          <a:custGeom>
            <a:avLst/>
            <a:gdLst/>
            <a:ahLst/>
            <a:cxnLst/>
            <a:rect l="l" t="t" r="r" b="b"/>
            <a:pathLst>
              <a:path w="3823802" h="1891044">
                <a:moveTo>
                  <a:pt x="0" y="0"/>
                </a:moveTo>
                <a:lnTo>
                  <a:pt x="3823802" y="0"/>
                </a:lnTo>
                <a:lnTo>
                  <a:pt x="3823802" y="1891044"/>
                </a:lnTo>
                <a:lnTo>
                  <a:pt x="0" y="1891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1384" y="1028700"/>
            <a:ext cx="8976063" cy="7650484"/>
          </a:xfrm>
          <a:custGeom>
            <a:avLst/>
            <a:gdLst/>
            <a:ahLst/>
            <a:cxnLst/>
            <a:rect l="l" t="t" r="r" b="b"/>
            <a:pathLst>
              <a:path w="8976063" h="7650484">
                <a:moveTo>
                  <a:pt x="0" y="0"/>
                </a:moveTo>
                <a:lnTo>
                  <a:pt x="8976063" y="0"/>
                </a:lnTo>
                <a:lnTo>
                  <a:pt x="8976063" y="7650484"/>
                </a:lnTo>
                <a:lnTo>
                  <a:pt x="0" y="7650484"/>
                </a:lnTo>
                <a:lnTo>
                  <a:pt x="0" y="0"/>
                </a:lnTo>
                <a:close/>
              </a:path>
            </a:pathLst>
          </a:custGeom>
          <a:blipFill>
            <a:blip r:embed="rId3"/>
            <a:stretch>
              <a:fillRect/>
            </a:stretch>
          </a:blipFill>
        </p:spPr>
        <p:txBody>
          <a:bodyPr/>
          <a:lstStyle/>
          <a:p>
            <a:endParaRPr lang="en-GB"/>
          </a:p>
        </p:txBody>
      </p:sp>
      <p:sp>
        <p:nvSpPr>
          <p:cNvPr id="3" name="Freeform 3"/>
          <p:cNvSpPr/>
          <p:nvPr/>
        </p:nvSpPr>
        <p:spPr>
          <a:xfrm>
            <a:off x="391384" y="8679184"/>
            <a:ext cx="8976063" cy="936527"/>
          </a:xfrm>
          <a:custGeom>
            <a:avLst/>
            <a:gdLst/>
            <a:ahLst/>
            <a:cxnLst/>
            <a:rect l="l" t="t" r="r" b="b"/>
            <a:pathLst>
              <a:path w="8976063" h="936527">
                <a:moveTo>
                  <a:pt x="0" y="0"/>
                </a:moveTo>
                <a:lnTo>
                  <a:pt x="8976063" y="0"/>
                </a:lnTo>
                <a:lnTo>
                  <a:pt x="8976063" y="936527"/>
                </a:lnTo>
                <a:lnTo>
                  <a:pt x="0" y="936527"/>
                </a:lnTo>
                <a:lnTo>
                  <a:pt x="0" y="0"/>
                </a:lnTo>
                <a:close/>
              </a:path>
            </a:pathLst>
          </a:custGeom>
          <a:blipFill>
            <a:blip r:embed="rId4"/>
            <a:stretch>
              <a:fillRect/>
            </a:stretch>
          </a:blipFill>
        </p:spPr>
        <p:txBody>
          <a:bodyPr/>
          <a:lstStyle/>
          <a:p>
            <a:endParaRPr lang="en-GB"/>
          </a:p>
        </p:txBody>
      </p:sp>
      <p:sp>
        <p:nvSpPr>
          <p:cNvPr id="6" name="TextBox 6"/>
          <p:cNvSpPr txBox="1"/>
          <p:nvPr/>
        </p:nvSpPr>
        <p:spPr>
          <a:xfrm>
            <a:off x="1369430" y="514449"/>
            <a:ext cx="7019970" cy="514251"/>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Canva Sans"/>
                <a:ea typeface="Canva Sans"/>
                <a:cs typeface="Canva Sans"/>
                <a:sym typeface="Canva Sans"/>
              </a:rPr>
              <a:t>Map illustrating the corridor concept</a:t>
            </a:r>
          </a:p>
        </p:txBody>
      </p:sp>
      <p:sp>
        <p:nvSpPr>
          <p:cNvPr id="8" name="Rectangle 7">
            <a:extLst>
              <a:ext uri="{FF2B5EF4-FFF2-40B4-BE49-F238E27FC236}">
                <a16:creationId xmlns:a16="http://schemas.microsoft.com/office/drawing/2014/main" id="{5EC8B475-45C0-617D-323D-A7F500558F26}"/>
              </a:ext>
            </a:extLst>
          </p:cNvPr>
          <p:cNvSpPr/>
          <p:nvPr/>
        </p:nvSpPr>
        <p:spPr>
          <a:xfrm>
            <a:off x="1369430" y="1348742"/>
            <a:ext cx="7317370" cy="7071358"/>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B6A11908-081F-B759-3B51-9DCDC88963F4}"/>
              </a:ext>
            </a:extLst>
          </p:cNvPr>
          <p:cNvSpPr/>
          <p:nvPr/>
        </p:nvSpPr>
        <p:spPr>
          <a:xfrm>
            <a:off x="10564924" y="6043697"/>
            <a:ext cx="6771990" cy="3160093"/>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6BDD367E-80BC-615B-A9B9-C592BE6C11F7}"/>
              </a:ext>
            </a:extLst>
          </p:cNvPr>
          <p:cNvSpPr txBox="1"/>
          <p:nvPr/>
        </p:nvSpPr>
        <p:spPr>
          <a:xfrm>
            <a:off x="10744199" y="1385550"/>
            <a:ext cx="6212313" cy="4031873"/>
          </a:xfrm>
          <a:prstGeom prst="rect">
            <a:avLst/>
          </a:prstGeom>
          <a:noFill/>
        </p:spPr>
        <p:txBody>
          <a:bodyPr wrap="square">
            <a:spAutoFit/>
          </a:bodyPr>
          <a:lstStyle/>
          <a:p>
            <a:r>
              <a:rPr lang="en-GB" sz="3200" dirty="0"/>
              <a:t>A - The corridors will comprise a series of planting sites which will be opportunistic, occupying space where it is available.  Examples include redundant green spaces in residential areas, allotments and parks.  Collectively the corridors will form a network.</a:t>
            </a:r>
          </a:p>
        </p:txBody>
      </p:sp>
      <p:sp>
        <p:nvSpPr>
          <p:cNvPr id="13" name="Rectangle: Rounded Corners 12">
            <a:extLst>
              <a:ext uri="{FF2B5EF4-FFF2-40B4-BE49-F238E27FC236}">
                <a16:creationId xmlns:a16="http://schemas.microsoft.com/office/drawing/2014/main" id="{C10D1BF7-9B08-D99E-0A19-D7C4E73AAD2B}"/>
              </a:ext>
            </a:extLst>
          </p:cNvPr>
          <p:cNvSpPr/>
          <p:nvPr/>
        </p:nvSpPr>
        <p:spPr>
          <a:xfrm>
            <a:off x="10530053" y="1333500"/>
            <a:ext cx="6745713" cy="436755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709750BA-C66E-0024-0173-47D713F1F144}"/>
              </a:ext>
            </a:extLst>
          </p:cNvPr>
          <p:cNvSpPr txBox="1"/>
          <p:nvPr/>
        </p:nvSpPr>
        <p:spPr>
          <a:xfrm>
            <a:off x="11063453" y="6398955"/>
            <a:ext cx="6212313" cy="2554545"/>
          </a:xfrm>
          <a:prstGeom prst="rect">
            <a:avLst/>
          </a:prstGeom>
          <a:noFill/>
        </p:spPr>
        <p:txBody>
          <a:bodyPr wrap="square">
            <a:spAutoFit/>
          </a:bodyPr>
          <a:lstStyle/>
          <a:p>
            <a:r>
              <a:rPr lang="en-GB" sz="3200" dirty="0"/>
              <a:t>B – Existing Corridors in the landscape are also potential planting sites such as along footpaths, roads, cycle paths and rivers.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BE5"/>
        </a:solidFill>
        <a:effectLst/>
      </p:bgPr>
    </p:bg>
    <p:spTree>
      <p:nvGrpSpPr>
        <p:cNvPr id="1" name=""/>
        <p:cNvGrpSpPr/>
        <p:nvPr/>
      </p:nvGrpSpPr>
      <p:grpSpPr>
        <a:xfrm>
          <a:off x="0" y="0"/>
          <a:ext cx="0" cy="0"/>
          <a:chOff x="0" y="0"/>
          <a:chExt cx="0" cy="0"/>
        </a:xfrm>
      </p:grpSpPr>
      <p:sp>
        <p:nvSpPr>
          <p:cNvPr id="2" name="Freeform 2"/>
          <p:cNvSpPr/>
          <p:nvPr/>
        </p:nvSpPr>
        <p:spPr>
          <a:xfrm>
            <a:off x="3612212" y="1420280"/>
            <a:ext cx="12076857" cy="8734553"/>
          </a:xfrm>
          <a:custGeom>
            <a:avLst/>
            <a:gdLst/>
            <a:ahLst/>
            <a:cxnLst/>
            <a:rect l="l" t="t" r="r" b="b"/>
            <a:pathLst>
              <a:path w="12076857" h="8734553">
                <a:moveTo>
                  <a:pt x="0" y="0"/>
                </a:moveTo>
                <a:lnTo>
                  <a:pt x="12076857" y="0"/>
                </a:lnTo>
                <a:lnTo>
                  <a:pt x="12076857" y="8734553"/>
                </a:lnTo>
                <a:lnTo>
                  <a:pt x="0" y="8734553"/>
                </a:lnTo>
                <a:lnTo>
                  <a:pt x="0" y="0"/>
                </a:lnTo>
                <a:close/>
              </a:path>
            </a:pathLst>
          </a:custGeom>
          <a:blipFill>
            <a:blip r:embed="rId2"/>
            <a:stretch>
              <a:fillRect/>
            </a:stretch>
          </a:blipFill>
          <a:ln w="38100" cap="sq">
            <a:solidFill>
              <a:srgbClr val="000000"/>
            </a:solidFill>
            <a:prstDash val="solid"/>
            <a:miter/>
          </a:ln>
        </p:spPr>
        <p:txBody>
          <a:bodyPr/>
          <a:lstStyle/>
          <a:p>
            <a:endParaRPr lang="en-GB"/>
          </a:p>
        </p:txBody>
      </p:sp>
      <p:sp>
        <p:nvSpPr>
          <p:cNvPr id="3" name="TextBox 3"/>
          <p:cNvSpPr txBox="1"/>
          <p:nvPr/>
        </p:nvSpPr>
        <p:spPr>
          <a:xfrm>
            <a:off x="1143000" y="100994"/>
            <a:ext cx="16916400" cy="1189749"/>
          </a:xfrm>
          <a:prstGeom prst="rect">
            <a:avLst/>
          </a:prstGeom>
        </p:spPr>
        <p:txBody>
          <a:bodyPr wrap="square" lIns="0" tIns="0" rIns="0" bIns="0" rtlCol="0" anchor="t">
            <a:spAutoFit/>
          </a:bodyPr>
          <a:lstStyle/>
          <a:p>
            <a:pPr algn="ctr">
              <a:lnSpc>
                <a:spcPts val="4759"/>
              </a:lnSpc>
              <a:spcBef>
                <a:spcPct val="0"/>
              </a:spcBef>
            </a:pPr>
            <a:r>
              <a:rPr lang="en-US" sz="3399" dirty="0">
                <a:solidFill>
                  <a:srgbClr val="000000"/>
                </a:solidFill>
                <a:latin typeface="Canva Sans"/>
                <a:ea typeface="Canva Sans"/>
                <a:cs typeface="Canva Sans"/>
                <a:sym typeface="Canva Sans"/>
              </a:rPr>
              <a:t>Currently, we have planting sites in Bishopstoke, Fair Oak and Horton Heath which we are increasing to extend the Corridor and develop it into a network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19299" y="132360"/>
            <a:ext cx="6930840" cy="9745665"/>
          </a:xfrm>
          <a:custGeom>
            <a:avLst/>
            <a:gdLst/>
            <a:ahLst/>
            <a:cxnLst/>
            <a:rect l="l" t="t" r="r" b="b"/>
            <a:pathLst>
              <a:path w="6930840" h="9745665">
                <a:moveTo>
                  <a:pt x="0" y="0"/>
                </a:moveTo>
                <a:lnTo>
                  <a:pt x="6930841" y="0"/>
                </a:lnTo>
                <a:lnTo>
                  <a:pt x="6930841" y="9745664"/>
                </a:lnTo>
                <a:lnTo>
                  <a:pt x="0" y="9745664"/>
                </a:lnTo>
                <a:lnTo>
                  <a:pt x="0" y="0"/>
                </a:lnTo>
                <a:close/>
              </a:path>
            </a:pathLst>
          </a:custGeom>
          <a:blipFill>
            <a:blip r:embed="rId2"/>
            <a:stretch>
              <a:fillRect/>
            </a:stretch>
          </a:blipFill>
          <a:ln w="133350" cap="sq">
            <a:solidFill>
              <a:srgbClr val="000000"/>
            </a:solidFill>
            <a:prstDash val="solid"/>
            <a:miter/>
          </a:ln>
        </p:spPr>
        <p:txBody>
          <a:bodyPr/>
          <a:lstStyle/>
          <a:p>
            <a:endParaRPr lang="en-GB"/>
          </a:p>
        </p:txBody>
      </p:sp>
      <p:sp>
        <p:nvSpPr>
          <p:cNvPr id="3" name="Freeform 3"/>
          <p:cNvSpPr/>
          <p:nvPr/>
        </p:nvSpPr>
        <p:spPr>
          <a:xfrm>
            <a:off x="11663291" y="199884"/>
            <a:ext cx="3319106" cy="9678140"/>
          </a:xfrm>
          <a:custGeom>
            <a:avLst/>
            <a:gdLst/>
            <a:ahLst/>
            <a:cxnLst/>
            <a:rect l="l" t="t" r="r" b="b"/>
            <a:pathLst>
              <a:path w="3319106" h="9678140">
                <a:moveTo>
                  <a:pt x="0" y="0"/>
                </a:moveTo>
                <a:lnTo>
                  <a:pt x="3319106" y="0"/>
                </a:lnTo>
                <a:lnTo>
                  <a:pt x="3319106" y="9678140"/>
                </a:lnTo>
                <a:lnTo>
                  <a:pt x="0" y="9678140"/>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0" y="257805"/>
            <a:ext cx="4308935" cy="1661721"/>
          </a:xfrm>
          <a:prstGeom prst="rect">
            <a:avLst/>
          </a:prstGeom>
        </p:spPr>
        <p:txBody>
          <a:bodyPr lIns="0" tIns="0" rIns="0" bIns="0" rtlCol="0" anchor="t">
            <a:spAutoFit/>
          </a:bodyPr>
          <a:lstStyle/>
          <a:p>
            <a:pPr algn="ctr">
              <a:lnSpc>
                <a:spcPts val="4480"/>
              </a:lnSpc>
              <a:spcBef>
                <a:spcPct val="0"/>
              </a:spcBef>
            </a:pPr>
            <a:r>
              <a:rPr lang="en-US" sz="3200">
                <a:solidFill>
                  <a:srgbClr val="000000"/>
                </a:solidFill>
                <a:latin typeface="Canva Sans"/>
                <a:ea typeface="Canva Sans"/>
                <a:cs typeface="Canva Sans"/>
                <a:sym typeface="Canva Sans"/>
              </a:rPr>
              <a:t>The sites we have already planted in Bishopstoke:</a:t>
            </a:r>
          </a:p>
        </p:txBody>
      </p:sp>
      <p:sp>
        <p:nvSpPr>
          <p:cNvPr id="5" name="TextBox 4">
            <a:extLst>
              <a:ext uri="{FF2B5EF4-FFF2-40B4-BE49-F238E27FC236}">
                <a16:creationId xmlns:a16="http://schemas.microsoft.com/office/drawing/2014/main" id="{09DEA0FF-92C2-E2B9-FB94-5C92EBD9706C}"/>
              </a:ext>
            </a:extLst>
          </p:cNvPr>
          <p:cNvSpPr txBox="1"/>
          <p:nvPr/>
        </p:nvSpPr>
        <p:spPr>
          <a:xfrm>
            <a:off x="12877800" y="2857500"/>
            <a:ext cx="1905000" cy="338554"/>
          </a:xfrm>
          <a:prstGeom prst="rect">
            <a:avLst/>
          </a:prstGeom>
          <a:solidFill>
            <a:schemeClr val="bg1"/>
          </a:solidFill>
        </p:spPr>
        <p:txBody>
          <a:bodyPr wrap="square" rtlCol="0">
            <a:spAutoFit/>
          </a:bodyPr>
          <a:lstStyle/>
          <a:p>
            <a:r>
              <a:rPr lang="en-GB" sz="1600" dirty="0">
                <a:latin typeface="Book Antiqua" panose="02040602050305030304" pitchFamily="18" charset="0"/>
              </a:rPr>
              <a:t>Stoke Park Woods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BE5"/>
        </a:solidFill>
        <a:effectLst/>
      </p:bgPr>
    </p:bg>
    <p:spTree>
      <p:nvGrpSpPr>
        <p:cNvPr id="1" name=""/>
        <p:cNvGrpSpPr/>
        <p:nvPr/>
      </p:nvGrpSpPr>
      <p:grpSpPr>
        <a:xfrm>
          <a:off x="0" y="0"/>
          <a:ext cx="0" cy="0"/>
          <a:chOff x="0" y="0"/>
          <a:chExt cx="0" cy="0"/>
        </a:xfrm>
      </p:grpSpPr>
      <p:sp>
        <p:nvSpPr>
          <p:cNvPr id="2" name="TextBox 2"/>
          <p:cNvSpPr txBox="1"/>
          <p:nvPr/>
        </p:nvSpPr>
        <p:spPr>
          <a:xfrm>
            <a:off x="103731" y="-266700"/>
            <a:ext cx="18080538" cy="15640372"/>
          </a:xfrm>
          <a:prstGeom prst="rect">
            <a:avLst/>
          </a:prstGeom>
        </p:spPr>
        <p:txBody>
          <a:bodyPr lIns="0" tIns="0" rIns="0" bIns="0" rtlCol="0" anchor="t">
            <a:spAutoFit/>
          </a:bodyPr>
          <a:lstStyle/>
          <a:p>
            <a:pPr algn="ctr">
              <a:lnSpc>
                <a:spcPts val="4479"/>
              </a:lnSpc>
            </a:pPr>
            <a:endParaRPr dirty="0"/>
          </a:p>
          <a:p>
            <a:pPr algn="ctr">
              <a:lnSpc>
                <a:spcPts val="5039"/>
              </a:lnSpc>
            </a:pPr>
            <a:r>
              <a:rPr lang="en-US" sz="3599" dirty="0">
                <a:solidFill>
                  <a:srgbClr val="000000"/>
                </a:solidFill>
                <a:latin typeface="Muli Bold"/>
                <a:ea typeface="Muli Bold"/>
                <a:cs typeface="Muli Bold"/>
                <a:sym typeface="Muli Bold"/>
              </a:rPr>
              <a:t>Expanding the Tree and Bee Corridor into the wider landscape to create a network</a:t>
            </a:r>
          </a:p>
          <a:p>
            <a:pPr algn="ctr">
              <a:lnSpc>
                <a:spcPts val="4759"/>
              </a:lnSpc>
            </a:pPr>
            <a:endParaRPr lang="en-US" sz="3599" dirty="0">
              <a:solidFill>
                <a:srgbClr val="000000"/>
              </a:solidFill>
              <a:latin typeface="Muli Bold"/>
              <a:ea typeface="Muli Bold"/>
              <a:cs typeface="Muli Bold"/>
              <a:sym typeface="Muli Bold"/>
            </a:endParaRPr>
          </a:p>
          <a:p>
            <a:pPr algn="ctr">
              <a:lnSpc>
                <a:spcPts val="4479"/>
              </a:lnSpc>
              <a:spcBef>
                <a:spcPct val="0"/>
              </a:spcBef>
            </a:pPr>
            <a:r>
              <a:rPr lang="en-US" sz="3199" dirty="0">
                <a:solidFill>
                  <a:srgbClr val="000000"/>
                </a:solidFill>
                <a:latin typeface="Muli"/>
                <a:ea typeface="Muli"/>
                <a:cs typeface="Muli"/>
                <a:sym typeface="Muli"/>
              </a:rPr>
              <a:t>We are now identifying and planting sites on Council and Parish owned land within the Parishes of Fair Oak and Bishopstoke incorporating sites such as:</a:t>
            </a:r>
          </a:p>
          <a:p>
            <a:pPr algn="ctr">
              <a:lnSpc>
                <a:spcPts val="3779"/>
              </a:lnSpc>
              <a:spcBef>
                <a:spcPct val="0"/>
              </a:spcBef>
            </a:pPr>
            <a:endParaRPr lang="en-US" sz="3199" dirty="0">
              <a:solidFill>
                <a:srgbClr val="000000"/>
              </a:solidFill>
              <a:latin typeface="Muli"/>
              <a:ea typeface="Muli"/>
              <a:cs typeface="Muli"/>
              <a:sym typeface="Muli"/>
            </a:endParaRPr>
          </a:p>
          <a:p>
            <a:pPr algn="ctr">
              <a:lnSpc>
                <a:spcPts val="5179"/>
              </a:lnSpc>
            </a:pPr>
            <a:r>
              <a:rPr lang="en-US" sz="3699" dirty="0">
                <a:solidFill>
                  <a:srgbClr val="50884F"/>
                </a:solidFill>
                <a:latin typeface="Muli Bold"/>
                <a:ea typeface="Muli Bold"/>
                <a:cs typeface="Muli Bold"/>
                <a:sym typeface="Muli Bold"/>
              </a:rPr>
              <a:t>School grounds</a:t>
            </a:r>
          </a:p>
          <a:p>
            <a:pPr algn="ctr">
              <a:lnSpc>
                <a:spcPts val="5179"/>
              </a:lnSpc>
            </a:pPr>
            <a:r>
              <a:rPr lang="en-US" sz="3699" dirty="0">
                <a:solidFill>
                  <a:srgbClr val="DDB022"/>
                </a:solidFill>
                <a:latin typeface="Muli Bold"/>
                <a:ea typeface="Muli Bold"/>
                <a:cs typeface="Muli Bold"/>
                <a:sym typeface="Muli Bold"/>
              </a:rPr>
              <a:t>Roundabouts</a:t>
            </a:r>
          </a:p>
          <a:p>
            <a:pPr algn="ctr">
              <a:lnSpc>
                <a:spcPts val="5179"/>
              </a:lnSpc>
            </a:pPr>
            <a:r>
              <a:rPr lang="en-US" sz="3699" dirty="0">
                <a:solidFill>
                  <a:srgbClr val="C64A88"/>
                </a:solidFill>
                <a:latin typeface="Muli Bold"/>
                <a:ea typeface="Muli Bold"/>
                <a:cs typeface="Muli Bold"/>
                <a:sym typeface="Muli Bold"/>
              </a:rPr>
              <a:t>Allotments</a:t>
            </a:r>
          </a:p>
          <a:p>
            <a:pPr algn="ctr">
              <a:lnSpc>
                <a:spcPts val="4899"/>
              </a:lnSpc>
            </a:pPr>
            <a:r>
              <a:rPr lang="en-US" sz="3499" dirty="0">
                <a:solidFill>
                  <a:srgbClr val="66773F"/>
                </a:solidFill>
                <a:latin typeface="Muli Bold"/>
                <a:ea typeface="Muli Bold"/>
                <a:cs typeface="Muli Bold"/>
                <a:sym typeface="Muli Bold"/>
              </a:rPr>
              <a:t>Pocket woodlands</a:t>
            </a:r>
          </a:p>
          <a:p>
            <a:pPr algn="ctr">
              <a:lnSpc>
                <a:spcPts val="4899"/>
              </a:lnSpc>
              <a:spcBef>
                <a:spcPct val="0"/>
              </a:spcBef>
            </a:pPr>
            <a:r>
              <a:rPr lang="en-US" sz="3499" dirty="0">
                <a:solidFill>
                  <a:srgbClr val="000000"/>
                </a:solidFill>
                <a:latin typeface="Muli Bold"/>
                <a:ea typeface="Muli Bold"/>
                <a:cs typeface="Muli Bold"/>
                <a:sym typeface="Muli Bold"/>
              </a:rPr>
              <a:t>Community gardens within new housing developments with the use o funding from developers</a:t>
            </a:r>
          </a:p>
          <a:p>
            <a:pPr algn="ctr">
              <a:lnSpc>
                <a:spcPts val="4899"/>
              </a:lnSpc>
              <a:spcBef>
                <a:spcPct val="0"/>
              </a:spcBef>
            </a:pPr>
            <a:r>
              <a:rPr lang="en-US" sz="3499" dirty="0">
                <a:solidFill>
                  <a:srgbClr val="458C43"/>
                </a:solidFill>
                <a:latin typeface="Muli Bold"/>
                <a:ea typeface="Muli Bold"/>
                <a:cs typeface="Muli Bold"/>
                <a:sym typeface="Muli Bold"/>
              </a:rPr>
              <a:t>Reinstating and bolstering existing hedgerows with native edible species</a:t>
            </a:r>
          </a:p>
          <a:p>
            <a:pPr algn="ctr">
              <a:lnSpc>
                <a:spcPts val="3779"/>
              </a:lnSpc>
              <a:spcBef>
                <a:spcPct val="0"/>
              </a:spcBef>
            </a:pPr>
            <a:r>
              <a:rPr lang="en-US" sz="3499" dirty="0">
                <a:solidFill>
                  <a:srgbClr val="FF0000"/>
                </a:solidFill>
                <a:latin typeface="Muli Bold"/>
                <a:ea typeface="Muli Bold"/>
                <a:cs typeface="Muli Bold"/>
                <a:sym typeface="Muli Bold"/>
              </a:rPr>
              <a:t>Mapping and incorporating veteran trees as biodiversity hotspots and sources of local seed</a:t>
            </a:r>
          </a:p>
          <a:p>
            <a:pPr algn="ctr">
              <a:lnSpc>
                <a:spcPts val="3779"/>
              </a:lnSpc>
              <a:spcBef>
                <a:spcPct val="0"/>
              </a:spcBef>
            </a:pPr>
            <a:r>
              <a:rPr lang="en-US" sz="3499" dirty="0">
                <a:latin typeface="Muli Bold"/>
                <a:ea typeface="Muli Bold"/>
                <a:cs typeface="Muli Bold"/>
                <a:sym typeface="Muli Bold"/>
              </a:rPr>
              <a:t>Promoting natural regeneration</a:t>
            </a:r>
          </a:p>
          <a:p>
            <a:pPr algn="ctr">
              <a:lnSpc>
                <a:spcPts val="3779"/>
              </a:lnSpc>
              <a:spcBef>
                <a:spcPct val="0"/>
              </a:spcBef>
            </a:pPr>
            <a:endParaRPr lang="en-US" sz="3499" dirty="0">
              <a:solidFill>
                <a:srgbClr val="458C43"/>
              </a:solidFill>
              <a:latin typeface="Muli Bold"/>
              <a:ea typeface="Muli Bold"/>
              <a:cs typeface="Muli Bold"/>
              <a:sym typeface="Muli Bold"/>
            </a:endParaRPr>
          </a:p>
          <a:p>
            <a:pPr algn="ctr">
              <a:lnSpc>
                <a:spcPts val="3779"/>
              </a:lnSpc>
              <a:spcBef>
                <a:spcPct val="0"/>
              </a:spcBef>
            </a:pPr>
            <a:endParaRPr lang="en-US" sz="3499" dirty="0">
              <a:solidFill>
                <a:srgbClr val="458C43"/>
              </a:solidFill>
              <a:latin typeface="Muli Bold"/>
              <a:ea typeface="Muli Bold"/>
              <a:cs typeface="Muli Bold"/>
              <a:sym typeface="Muli Bold"/>
            </a:endParaRPr>
          </a:p>
          <a:p>
            <a:pPr algn="ctr">
              <a:lnSpc>
                <a:spcPts val="2659"/>
              </a:lnSpc>
              <a:spcBef>
                <a:spcPct val="0"/>
              </a:spcBef>
            </a:pPr>
            <a:endParaRPr lang="en-US" sz="3499" dirty="0">
              <a:solidFill>
                <a:srgbClr val="458C43"/>
              </a:solidFill>
              <a:latin typeface="Muli Bold"/>
              <a:ea typeface="Muli Bold"/>
              <a:cs typeface="Muli Bold"/>
              <a:sym typeface="Muli Bold"/>
            </a:endParaRPr>
          </a:p>
          <a:p>
            <a:pPr algn="ctr">
              <a:lnSpc>
                <a:spcPts val="2659"/>
              </a:lnSpc>
              <a:spcBef>
                <a:spcPct val="0"/>
              </a:spcBef>
            </a:pPr>
            <a:endParaRPr lang="en-US" sz="3499" dirty="0">
              <a:solidFill>
                <a:srgbClr val="458C43"/>
              </a:solidFill>
              <a:latin typeface="Muli Bold"/>
              <a:ea typeface="Muli Bold"/>
              <a:cs typeface="Muli Bold"/>
              <a:sym typeface="Muli Bold"/>
            </a:endParaRPr>
          </a:p>
          <a:p>
            <a:pPr algn="ctr">
              <a:lnSpc>
                <a:spcPts val="2659"/>
              </a:lnSpc>
              <a:spcBef>
                <a:spcPct val="0"/>
              </a:spcBef>
            </a:pPr>
            <a:endParaRPr lang="en-US" sz="3499" dirty="0">
              <a:solidFill>
                <a:srgbClr val="458C43"/>
              </a:solidFill>
              <a:latin typeface="Muli Bold"/>
              <a:ea typeface="Muli Bold"/>
              <a:cs typeface="Muli Bold"/>
              <a:sym typeface="Muli Bold"/>
            </a:endParaRPr>
          </a:p>
          <a:p>
            <a:pPr algn="ctr">
              <a:lnSpc>
                <a:spcPts val="2659"/>
              </a:lnSpc>
              <a:spcBef>
                <a:spcPct val="0"/>
              </a:spcBef>
            </a:pPr>
            <a:endParaRPr lang="en-US" sz="3499" dirty="0">
              <a:solidFill>
                <a:srgbClr val="458C43"/>
              </a:solidFill>
              <a:latin typeface="Muli Bold"/>
              <a:ea typeface="Muli Bold"/>
              <a:cs typeface="Muli Bold"/>
              <a:sym typeface="Muli Bold"/>
            </a:endParaRPr>
          </a:p>
          <a:p>
            <a:pPr algn="ctr">
              <a:lnSpc>
                <a:spcPts val="2659"/>
              </a:lnSpc>
              <a:spcBef>
                <a:spcPct val="0"/>
              </a:spcBef>
            </a:pPr>
            <a:endParaRPr lang="en-US" sz="3499" dirty="0">
              <a:solidFill>
                <a:srgbClr val="458C43"/>
              </a:solidFill>
              <a:latin typeface="Muli Bold"/>
              <a:ea typeface="Muli Bold"/>
              <a:cs typeface="Muli Bold"/>
              <a:sym typeface="Muli Bold"/>
            </a:endParaRPr>
          </a:p>
          <a:p>
            <a:pPr algn="ctr">
              <a:lnSpc>
                <a:spcPts val="2659"/>
              </a:lnSpc>
              <a:spcBef>
                <a:spcPct val="0"/>
              </a:spcBef>
            </a:pPr>
            <a:endParaRPr lang="en-US" sz="3499" dirty="0">
              <a:solidFill>
                <a:srgbClr val="458C43"/>
              </a:solidFill>
              <a:latin typeface="Muli Bold"/>
              <a:ea typeface="Muli Bold"/>
              <a:cs typeface="Muli Bold"/>
              <a:sym typeface="Muli Bold"/>
            </a:endParaRPr>
          </a:p>
          <a:p>
            <a:pPr algn="ctr">
              <a:lnSpc>
                <a:spcPts val="2659"/>
              </a:lnSpc>
              <a:spcBef>
                <a:spcPct val="0"/>
              </a:spcBef>
            </a:pPr>
            <a:endParaRPr lang="en-US" sz="3499" dirty="0">
              <a:solidFill>
                <a:srgbClr val="458C43"/>
              </a:solidFill>
              <a:latin typeface="Muli Bold"/>
              <a:ea typeface="Muli Bold"/>
              <a:cs typeface="Muli Bold"/>
              <a:sym typeface="Muli Bold"/>
            </a:endParaRPr>
          </a:p>
          <a:p>
            <a:pPr algn="ctr">
              <a:lnSpc>
                <a:spcPts val="2659"/>
              </a:lnSpc>
              <a:spcBef>
                <a:spcPct val="0"/>
              </a:spcBef>
            </a:pPr>
            <a:endParaRPr lang="en-US" sz="3499" dirty="0">
              <a:solidFill>
                <a:srgbClr val="458C43"/>
              </a:solidFill>
              <a:latin typeface="Muli Bold"/>
              <a:ea typeface="Muli Bold"/>
              <a:cs typeface="Muli Bold"/>
              <a:sym typeface="Muli Bold"/>
            </a:endParaRPr>
          </a:p>
          <a:p>
            <a:pPr algn="ctr">
              <a:lnSpc>
                <a:spcPts val="2659"/>
              </a:lnSpc>
              <a:spcBef>
                <a:spcPct val="0"/>
              </a:spcBef>
            </a:pPr>
            <a:endParaRPr lang="en-US" sz="3499" dirty="0">
              <a:solidFill>
                <a:srgbClr val="458C43"/>
              </a:solidFill>
              <a:latin typeface="Muli Bold"/>
              <a:ea typeface="Muli Bold"/>
              <a:cs typeface="Muli Bold"/>
              <a:sym typeface="Muli Bold"/>
            </a:endParaRPr>
          </a:p>
          <a:p>
            <a:pPr algn="ctr">
              <a:lnSpc>
                <a:spcPts val="2659"/>
              </a:lnSpc>
              <a:spcBef>
                <a:spcPct val="0"/>
              </a:spcBef>
            </a:pPr>
            <a:endParaRPr lang="en-US" sz="3499" dirty="0">
              <a:solidFill>
                <a:srgbClr val="458C43"/>
              </a:solidFill>
              <a:latin typeface="Muli Bold"/>
              <a:ea typeface="Muli Bold"/>
              <a:cs typeface="Muli Bold"/>
              <a:sym typeface="Muli Bold"/>
            </a:endParaRPr>
          </a:p>
          <a:p>
            <a:pPr algn="ctr">
              <a:lnSpc>
                <a:spcPts val="2659"/>
              </a:lnSpc>
              <a:spcBef>
                <a:spcPct val="0"/>
              </a:spcBef>
            </a:pPr>
            <a:endParaRPr lang="en-US" sz="3499" dirty="0">
              <a:solidFill>
                <a:srgbClr val="458C43"/>
              </a:solidFill>
              <a:latin typeface="Muli Bold"/>
              <a:ea typeface="Muli Bold"/>
              <a:cs typeface="Muli Bold"/>
              <a:sym typeface="Muli Bold"/>
            </a:endParaRPr>
          </a:p>
          <a:p>
            <a:pPr algn="ctr">
              <a:lnSpc>
                <a:spcPts val="2659"/>
              </a:lnSpc>
              <a:spcBef>
                <a:spcPct val="0"/>
              </a:spcBef>
            </a:pPr>
            <a:endParaRPr lang="en-US" sz="3499" dirty="0">
              <a:solidFill>
                <a:srgbClr val="458C43"/>
              </a:solidFill>
              <a:latin typeface="Muli Bold"/>
              <a:ea typeface="Muli Bold"/>
              <a:cs typeface="Muli Bold"/>
              <a:sym typeface="Muli Bold"/>
            </a:endParaRPr>
          </a:p>
          <a:p>
            <a:pPr algn="ctr">
              <a:lnSpc>
                <a:spcPts val="2659"/>
              </a:lnSpc>
              <a:spcBef>
                <a:spcPct val="0"/>
              </a:spcBef>
            </a:pPr>
            <a:endParaRPr lang="en-US" sz="3499" dirty="0">
              <a:solidFill>
                <a:srgbClr val="458C43"/>
              </a:solidFill>
              <a:latin typeface="Muli Bold"/>
              <a:ea typeface="Muli Bold"/>
              <a:cs typeface="Muli Bold"/>
              <a:sym typeface="Muli Bold"/>
            </a:endParaRPr>
          </a:p>
          <a:p>
            <a:pPr algn="ctr">
              <a:lnSpc>
                <a:spcPts val="2659"/>
              </a:lnSpc>
              <a:spcBef>
                <a:spcPct val="0"/>
              </a:spcBef>
            </a:pPr>
            <a:endParaRPr lang="en-US" sz="3499" dirty="0">
              <a:solidFill>
                <a:srgbClr val="458C43"/>
              </a:solidFill>
              <a:latin typeface="Muli Bold"/>
              <a:ea typeface="Muli Bold"/>
              <a:cs typeface="Muli Bold"/>
              <a:sym typeface="Muli Bold"/>
            </a:endParaRPr>
          </a:p>
          <a:p>
            <a:pPr algn="ctr">
              <a:lnSpc>
                <a:spcPts val="2659"/>
              </a:lnSpc>
              <a:spcBef>
                <a:spcPct val="0"/>
              </a:spcBef>
            </a:pPr>
            <a:endParaRPr lang="en-US" sz="3499" dirty="0">
              <a:solidFill>
                <a:srgbClr val="458C43"/>
              </a:solidFill>
              <a:latin typeface="Muli Bold"/>
              <a:ea typeface="Muli Bold"/>
              <a:cs typeface="Muli Bold"/>
              <a:sym typeface="Muli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5147" y="1546540"/>
            <a:ext cx="6338836" cy="5554787"/>
          </a:xfrm>
          <a:custGeom>
            <a:avLst/>
            <a:gdLst/>
            <a:ahLst/>
            <a:cxnLst/>
            <a:rect l="l" t="t" r="r" b="b"/>
            <a:pathLst>
              <a:path w="6338836" h="5554787">
                <a:moveTo>
                  <a:pt x="0" y="0"/>
                </a:moveTo>
                <a:lnTo>
                  <a:pt x="6338836" y="0"/>
                </a:lnTo>
                <a:lnTo>
                  <a:pt x="6338836" y="5554787"/>
                </a:lnTo>
                <a:lnTo>
                  <a:pt x="0" y="5554787"/>
                </a:lnTo>
                <a:lnTo>
                  <a:pt x="0" y="0"/>
                </a:lnTo>
                <a:close/>
              </a:path>
            </a:pathLst>
          </a:custGeom>
          <a:blipFill>
            <a:blip r:embed="rId2"/>
            <a:stretch>
              <a:fillRect/>
            </a:stretch>
          </a:blipFill>
        </p:spPr>
        <p:txBody>
          <a:bodyPr/>
          <a:lstStyle/>
          <a:p>
            <a:endParaRPr lang="en-GB"/>
          </a:p>
        </p:txBody>
      </p:sp>
      <p:sp>
        <p:nvSpPr>
          <p:cNvPr id="3" name="Freeform 3"/>
          <p:cNvSpPr/>
          <p:nvPr/>
        </p:nvSpPr>
        <p:spPr>
          <a:xfrm>
            <a:off x="5463202" y="4323934"/>
            <a:ext cx="6338836" cy="5554787"/>
          </a:xfrm>
          <a:custGeom>
            <a:avLst/>
            <a:gdLst/>
            <a:ahLst/>
            <a:cxnLst/>
            <a:rect l="l" t="t" r="r" b="b"/>
            <a:pathLst>
              <a:path w="6338836" h="5554787">
                <a:moveTo>
                  <a:pt x="0" y="0"/>
                </a:moveTo>
                <a:lnTo>
                  <a:pt x="6338836" y="0"/>
                </a:lnTo>
                <a:lnTo>
                  <a:pt x="6338836" y="5554787"/>
                </a:lnTo>
                <a:lnTo>
                  <a:pt x="0" y="5554787"/>
                </a:lnTo>
                <a:lnTo>
                  <a:pt x="0" y="0"/>
                </a:lnTo>
                <a:close/>
              </a:path>
            </a:pathLst>
          </a:custGeom>
          <a:blipFill>
            <a:blip r:embed="rId3"/>
            <a:stretch>
              <a:fillRect/>
            </a:stretch>
          </a:blipFill>
        </p:spPr>
        <p:txBody>
          <a:bodyPr/>
          <a:lstStyle/>
          <a:p>
            <a:endParaRPr lang="en-GB"/>
          </a:p>
        </p:txBody>
      </p:sp>
      <p:sp>
        <p:nvSpPr>
          <p:cNvPr id="4" name="Freeform 4"/>
          <p:cNvSpPr/>
          <p:nvPr/>
        </p:nvSpPr>
        <p:spPr>
          <a:xfrm>
            <a:off x="10338019" y="1600931"/>
            <a:ext cx="6326528" cy="5557265"/>
          </a:xfrm>
          <a:custGeom>
            <a:avLst/>
            <a:gdLst/>
            <a:ahLst/>
            <a:cxnLst/>
            <a:rect l="l" t="t" r="r" b="b"/>
            <a:pathLst>
              <a:path w="6326528" h="5557265">
                <a:moveTo>
                  <a:pt x="0" y="0"/>
                </a:moveTo>
                <a:lnTo>
                  <a:pt x="6326529" y="0"/>
                </a:lnTo>
                <a:lnTo>
                  <a:pt x="6326529" y="5557265"/>
                </a:lnTo>
                <a:lnTo>
                  <a:pt x="0" y="5557265"/>
                </a:lnTo>
                <a:lnTo>
                  <a:pt x="0" y="0"/>
                </a:lnTo>
                <a:close/>
              </a:path>
            </a:pathLst>
          </a:custGeom>
          <a:blipFill>
            <a:blip r:embed="rId4"/>
            <a:stretch>
              <a:fillRect/>
            </a:stretch>
          </a:blipFill>
        </p:spPr>
        <p:txBody>
          <a:bodyPr/>
          <a:lstStyle/>
          <a:p>
            <a:endParaRPr lang="en-GB"/>
          </a:p>
        </p:txBody>
      </p:sp>
      <p:sp>
        <p:nvSpPr>
          <p:cNvPr id="5" name="Freeform 5"/>
          <p:cNvSpPr/>
          <p:nvPr/>
        </p:nvSpPr>
        <p:spPr>
          <a:xfrm rot="3274038">
            <a:off x="5821184" y="4536364"/>
            <a:ext cx="1723409" cy="1767599"/>
          </a:xfrm>
          <a:custGeom>
            <a:avLst/>
            <a:gdLst/>
            <a:ahLst/>
            <a:cxnLst/>
            <a:rect l="l" t="t" r="r" b="b"/>
            <a:pathLst>
              <a:path w="1723409" h="1767599">
                <a:moveTo>
                  <a:pt x="0" y="0"/>
                </a:moveTo>
                <a:lnTo>
                  <a:pt x="1723409" y="0"/>
                </a:lnTo>
                <a:lnTo>
                  <a:pt x="1723409" y="1767598"/>
                </a:lnTo>
                <a:lnTo>
                  <a:pt x="0" y="1767598"/>
                </a:lnTo>
                <a:lnTo>
                  <a:pt x="0" y="0"/>
                </a:lnTo>
                <a:close/>
              </a:path>
            </a:pathLst>
          </a:custGeom>
          <a:blipFill>
            <a:blip r:embed="rId5">
              <a:alphaModFix amt="65000"/>
            </a:blip>
            <a:stretch>
              <a:fillRect/>
            </a:stretch>
          </a:blipFill>
        </p:spPr>
        <p:txBody>
          <a:bodyPr/>
          <a:lstStyle/>
          <a:p>
            <a:endParaRPr lang="en-GB"/>
          </a:p>
        </p:txBody>
      </p:sp>
      <p:sp>
        <p:nvSpPr>
          <p:cNvPr id="6" name="Freeform 6"/>
          <p:cNvSpPr/>
          <p:nvPr/>
        </p:nvSpPr>
        <p:spPr>
          <a:xfrm rot="704176">
            <a:off x="10618700" y="4998949"/>
            <a:ext cx="1723409" cy="1767599"/>
          </a:xfrm>
          <a:custGeom>
            <a:avLst/>
            <a:gdLst/>
            <a:ahLst/>
            <a:cxnLst/>
            <a:rect l="l" t="t" r="r" b="b"/>
            <a:pathLst>
              <a:path w="1723409" h="1767599">
                <a:moveTo>
                  <a:pt x="0" y="0"/>
                </a:moveTo>
                <a:lnTo>
                  <a:pt x="1723408" y="0"/>
                </a:lnTo>
                <a:lnTo>
                  <a:pt x="1723408" y="1767598"/>
                </a:lnTo>
                <a:lnTo>
                  <a:pt x="0" y="1767598"/>
                </a:lnTo>
                <a:lnTo>
                  <a:pt x="0" y="0"/>
                </a:lnTo>
                <a:close/>
              </a:path>
            </a:pathLst>
          </a:custGeom>
          <a:blipFill>
            <a:blip r:embed="rId5">
              <a:alphaModFix amt="65000"/>
            </a:blip>
            <a:stretch>
              <a:fillRect/>
            </a:stretch>
          </a:blipFill>
        </p:spPr>
        <p:txBody>
          <a:bodyPr/>
          <a:lstStyle/>
          <a:p>
            <a:endParaRPr lang="en-GB"/>
          </a:p>
        </p:txBody>
      </p:sp>
      <p:sp>
        <p:nvSpPr>
          <p:cNvPr id="7" name="TextBox 7"/>
          <p:cNvSpPr txBox="1"/>
          <p:nvPr/>
        </p:nvSpPr>
        <p:spPr>
          <a:xfrm>
            <a:off x="2021558" y="7130532"/>
            <a:ext cx="3200549" cy="1417320"/>
          </a:xfrm>
          <a:prstGeom prst="rect">
            <a:avLst/>
          </a:prstGeom>
        </p:spPr>
        <p:txBody>
          <a:bodyPr lIns="0" tIns="0" rIns="0" bIns="0" rtlCol="0" anchor="t">
            <a:spAutoFit/>
          </a:bodyPr>
          <a:lstStyle/>
          <a:p>
            <a:pPr algn="ctr">
              <a:lnSpc>
                <a:spcPts val="3780"/>
              </a:lnSpc>
            </a:pPr>
            <a:r>
              <a:rPr lang="en-US" sz="2700" dirty="0">
                <a:solidFill>
                  <a:srgbClr val="000000"/>
                </a:solidFill>
                <a:latin typeface="Canva Sans"/>
                <a:ea typeface="Canva Sans"/>
                <a:cs typeface="Canva Sans"/>
                <a:sym typeface="Canva Sans"/>
              </a:rPr>
              <a:t>Planter with edible </a:t>
            </a:r>
          </a:p>
          <a:p>
            <a:pPr algn="ctr">
              <a:lnSpc>
                <a:spcPts val="3780"/>
              </a:lnSpc>
            </a:pPr>
            <a:r>
              <a:rPr lang="en-US" sz="2700" dirty="0">
                <a:solidFill>
                  <a:srgbClr val="000000"/>
                </a:solidFill>
                <a:latin typeface="Canva Sans"/>
                <a:ea typeface="Canva Sans"/>
                <a:cs typeface="Canva Sans"/>
                <a:sym typeface="Canva Sans"/>
              </a:rPr>
              <a:t>pollinator</a:t>
            </a:r>
          </a:p>
          <a:p>
            <a:pPr algn="ctr">
              <a:lnSpc>
                <a:spcPts val="3780"/>
              </a:lnSpc>
              <a:spcBef>
                <a:spcPct val="0"/>
              </a:spcBef>
            </a:pPr>
            <a:r>
              <a:rPr lang="en-US" sz="2700" dirty="0">
                <a:solidFill>
                  <a:srgbClr val="000000"/>
                </a:solidFill>
                <a:latin typeface="Canva Sans"/>
                <a:ea typeface="Canva Sans"/>
                <a:cs typeface="Canva Sans"/>
                <a:sym typeface="Canva Sans"/>
              </a:rPr>
              <a:t> plants </a:t>
            </a:r>
          </a:p>
        </p:txBody>
      </p:sp>
      <p:sp>
        <p:nvSpPr>
          <p:cNvPr id="8" name="TextBox 8"/>
          <p:cNvSpPr txBox="1"/>
          <p:nvPr/>
        </p:nvSpPr>
        <p:spPr>
          <a:xfrm>
            <a:off x="6734793" y="2820259"/>
            <a:ext cx="4043784" cy="1417320"/>
          </a:xfrm>
          <a:prstGeom prst="rect">
            <a:avLst/>
          </a:prstGeom>
        </p:spPr>
        <p:txBody>
          <a:bodyPr lIns="0" tIns="0" rIns="0" bIns="0" rtlCol="0" anchor="t">
            <a:spAutoFit/>
          </a:bodyPr>
          <a:lstStyle/>
          <a:p>
            <a:pPr algn="ctr">
              <a:lnSpc>
                <a:spcPts val="3780"/>
              </a:lnSpc>
            </a:pPr>
            <a:r>
              <a:rPr lang="en-US" sz="2700">
                <a:solidFill>
                  <a:srgbClr val="000000"/>
                </a:solidFill>
                <a:latin typeface="Canva Sans"/>
                <a:ea typeface="Canva Sans"/>
                <a:cs typeface="Canva Sans"/>
                <a:sym typeface="Canva Sans"/>
              </a:rPr>
              <a:t>Tree with underplanting </a:t>
            </a:r>
          </a:p>
          <a:p>
            <a:pPr algn="ctr">
              <a:lnSpc>
                <a:spcPts val="3780"/>
              </a:lnSpc>
            </a:pPr>
            <a:r>
              <a:rPr lang="en-US" sz="2700">
                <a:solidFill>
                  <a:srgbClr val="000000"/>
                </a:solidFill>
                <a:latin typeface="Canva Sans"/>
                <a:ea typeface="Canva Sans"/>
                <a:cs typeface="Canva Sans"/>
                <a:sym typeface="Canva Sans"/>
              </a:rPr>
              <a:t>of edibles or </a:t>
            </a:r>
          </a:p>
          <a:p>
            <a:pPr algn="ctr">
              <a:lnSpc>
                <a:spcPts val="3780"/>
              </a:lnSpc>
              <a:spcBef>
                <a:spcPct val="0"/>
              </a:spcBef>
            </a:pPr>
            <a:r>
              <a:rPr lang="en-US" sz="2700">
                <a:solidFill>
                  <a:srgbClr val="000000"/>
                </a:solidFill>
                <a:latin typeface="Canva Sans"/>
                <a:ea typeface="Canva Sans"/>
                <a:cs typeface="Canva Sans"/>
                <a:sym typeface="Canva Sans"/>
              </a:rPr>
              <a:t>pollinator plants</a:t>
            </a:r>
          </a:p>
        </p:txBody>
      </p:sp>
      <p:sp>
        <p:nvSpPr>
          <p:cNvPr id="9" name="TextBox 9"/>
          <p:cNvSpPr txBox="1"/>
          <p:nvPr/>
        </p:nvSpPr>
        <p:spPr>
          <a:xfrm>
            <a:off x="12186387" y="7130532"/>
            <a:ext cx="2629793" cy="941070"/>
          </a:xfrm>
          <a:prstGeom prst="rect">
            <a:avLst/>
          </a:prstGeom>
        </p:spPr>
        <p:txBody>
          <a:bodyPr lIns="0" tIns="0" rIns="0" bIns="0" rtlCol="0" anchor="t">
            <a:spAutoFit/>
          </a:bodyPr>
          <a:lstStyle/>
          <a:p>
            <a:pPr algn="ctr">
              <a:lnSpc>
                <a:spcPts val="3780"/>
              </a:lnSpc>
            </a:pPr>
            <a:r>
              <a:rPr lang="en-US" sz="2700">
                <a:solidFill>
                  <a:srgbClr val="000000"/>
                </a:solidFill>
                <a:latin typeface="Canva Sans"/>
                <a:ea typeface="Canva Sans"/>
                <a:cs typeface="Canva Sans"/>
                <a:sym typeface="Canva Sans"/>
              </a:rPr>
              <a:t>A forest garden </a:t>
            </a:r>
          </a:p>
          <a:p>
            <a:pPr algn="ctr">
              <a:lnSpc>
                <a:spcPts val="3780"/>
              </a:lnSpc>
              <a:spcBef>
                <a:spcPct val="0"/>
              </a:spcBef>
            </a:pPr>
            <a:r>
              <a:rPr lang="en-US" sz="2700">
                <a:solidFill>
                  <a:srgbClr val="000000"/>
                </a:solidFill>
                <a:latin typeface="Canva Sans"/>
                <a:ea typeface="Canva Sans"/>
                <a:cs typeface="Canva Sans"/>
                <a:sym typeface="Canva Sans"/>
              </a:rPr>
              <a:t>system</a:t>
            </a:r>
          </a:p>
        </p:txBody>
      </p:sp>
      <p:sp>
        <p:nvSpPr>
          <p:cNvPr id="10" name="Freeform 10"/>
          <p:cNvSpPr/>
          <p:nvPr/>
        </p:nvSpPr>
        <p:spPr>
          <a:xfrm rot="3874912">
            <a:off x="306404" y="2282498"/>
            <a:ext cx="1723409" cy="1767599"/>
          </a:xfrm>
          <a:custGeom>
            <a:avLst/>
            <a:gdLst/>
            <a:ahLst/>
            <a:cxnLst/>
            <a:rect l="l" t="t" r="r" b="b"/>
            <a:pathLst>
              <a:path w="1723409" h="1767599">
                <a:moveTo>
                  <a:pt x="0" y="0"/>
                </a:moveTo>
                <a:lnTo>
                  <a:pt x="1723409" y="0"/>
                </a:lnTo>
                <a:lnTo>
                  <a:pt x="1723409" y="1767599"/>
                </a:lnTo>
                <a:lnTo>
                  <a:pt x="0" y="1767599"/>
                </a:lnTo>
                <a:lnTo>
                  <a:pt x="0" y="0"/>
                </a:lnTo>
                <a:close/>
              </a:path>
            </a:pathLst>
          </a:custGeom>
          <a:blipFill>
            <a:blip r:embed="rId5">
              <a:alphaModFix amt="65000"/>
            </a:blip>
            <a:stretch>
              <a:fillRect/>
            </a:stretch>
          </a:blipFill>
        </p:spPr>
        <p:txBody>
          <a:bodyPr/>
          <a:lstStyle/>
          <a:p>
            <a:endParaRPr lang="en-GB"/>
          </a:p>
        </p:txBody>
      </p:sp>
      <p:sp>
        <p:nvSpPr>
          <p:cNvPr id="11" name="Freeform 11"/>
          <p:cNvSpPr/>
          <p:nvPr/>
        </p:nvSpPr>
        <p:spPr>
          <a:xfrm rot="2159799">
            <a:off x="14437116" y="1366396"/>
            <a:ext cx="1723409" cy="1767599"/>
          </a:xfrm>
          <a:custGeom>
            <a:avLst/>
            <a:gdLst/>
            <a:ahLst/>
            <a:cxnLst/>
            <a:rect l="l" t="t" r="r" b="b"/>
            <a:pathLst>
              <a:path w="1723409" h="1767599">
                <a:moveTo>
                  <a:pt x="0" y="0"/>
                </a:moveTo>
                <a:lnTo>
                  <a:pt x="1723409" y="0"/>
                </a:lnTo>
                <a:lnTo>
                  <a:pt x="1723409" y="1767599"/>
                </a:lnTo>
                <a:lnTo>
                  <a:pt x="0" y="1767599"/>
                </a:lnTo>
                <a:lnTo>
                  <a:pt x="0" y="0"/>
                </a:lnTo>
                <a:close/>
              </a:path>
            </a:pathLst>
          </a:custGeom>
          <a:blipFill>
            <a:blip r:embed="rId5">
              <a:alphaModFix amt="65000"/>
            </a:blip>
            <a:stretch>
              <a:fillRect/>
            </a:stretch>
          </a:blipFill>
        </p:spPr>
        <p:txBody>
          <a:bodyPr/>
          <a:lstStyle/>
          <a:p>
            <a:endParaRPr lang="en-GB"/>
          </a:p>
        </p:txBody>
      </p:sp>
      <p:sp>
        <p:nvSpPr>
          <p:cNvPr id="12" name="TextBox 12"/>
          <p:cNvSpPr txBox="1"/>
          <p:nvPr/>
        </p:nvSpPr>
        <p:spPr>
          <a:xfrm>
            <a:off x="1200346" y="268993"/>
            <a:ext cx="16185169" cy="1191822"/>
          </a:xfrm>
          <a:prstGeom prst="rect">
            <a:avLst/>
          </a:prstGeom>
        </p:spPr>
        <p:txBody>
          <a:bodyPr lIns="0" tIns="0" rIns="0" bIns="0" rtlCol="0" anchor="t">
            <a:spAutoFit/>
          </a:bodyPr>
          <a:lstStyle/>
          <a:p>
            <a:pPr algn="ctr">
              <a:lnSpc>
                <a:spcPts val="4811"/>
              </a:lnSpc>
            </a:pPr>
            <a:r>
              <a:rPr lang="en-US" sz="3436">
                <a:solidFill>
                  <a:srgbClr val="000000"/>
                </a:solidFill>
                <a:latin typeface="Canva Sans"/>
                <a:ea typeface="Canva Sans"/>
                <a:cs typeface="Canva Sans"/>
                <a:sym typeface="Canva Sans"/>
              </a:rPr>
              <a:t>Here are examples of how the ‘stepping stones’ can be planted  to create the </a:t>
            </a:r>
          </a:p>
          <a:p>
            <a:pPr algn="ctr">
              <a:lnSpc>
                <a:spcPts val="4811"/>
              </a:lnSpc>
              <a:spcBef>
                <a:spcPct val="0"/>
              </a:spcBef>
            </a:pPr>
            <a:r>
              <a:rPr lang="en-US" sz="3436">
                <a:solidFill>
                  <a:srgbClr val="000000"/>
                </a:solidFill>
                <a:latin typeface="Canva Sans"/>
                <a:ea typeface="Canva Sans"/>
                <a:cs typeface="Canva Sans"/>
                <a:sym typeface="Canva Sans"/>
              </a:rPr>
              <a:t>Tree and Bee Corridor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75098" y="1734478"/>
            <a:ext cx="12895467" cy="8464365"/>
          </a:xfrm>
          <a:custGeom>
            <a:avLst/>
            <a:gdLst/>
            <a:ahLst/>
            <a:cxnLst/>
            <a:rect l="l" t="t" r="r" b="b"/>
            <a:pathLst>
              <a:path w="12895467" h="8464365">
                <a:moveTo>
                  <a:pt x="0" y="0"/>
                </a:moveTo>
                <a:lnTo>
                  <a:pt x="12895466" y="0"/>
                </a:lnTo>
                <a:lnTo>
                  <a:pt x="12895466" y="8464365"/>
                </a:lnTo>
                <a:lnTo>
                  <a:pt x="0" y="8464365"/>
                </a:lnTo>
                <a:lnTo>
                  <a:pt x="0" y="0"/>
                </a:lnTo>
                <a:close/>
              </a:path>
            </a:pathLst>
          </a:custGeom>
          <a:blipFill>
            <a:blip r:embed="rId2"/>
            <a:stretch>
              <a:fillRect/>
            </a:stretch>
          </a:blipFill>
          <a:ln w="38100" cap="sq">
            <a:solidFill>
              <a:srgbClr val="000000"/>
            </a:solidFill>
            <a:prstDash val="solid"/>
            <a:miter/>
          </a:ln>
        </p:spPr>
        <p:txBody>
          <a:bodyPr/>
          <a:lstStyle/>
          <a:p>
            <a:endParaRPr lang="en-GB"/>
          </a:p>
        </p:txBody>
      </p:sp>
      <p:sp>
        <p:nvSpPr>
          <p:cNvPr id="3" name="TextBox 3"/>
          <p:cNvSpPr txBox="1"/>
          <p:nvPr/>
        </p:nvSpPr>
        <p:spPr>
          <a:xfrm>
            <a:off x="530853" y="88157"/>
            <a:ext cx="17583958" cy="1430135"/>
          </a:xfrm>
          <a:prstGeom prst="rect">
            <a:avLst/>
          </a:prstGeom>
        </p:spPr>
        <p:txBody>
          <a:bodyPr lIns="0" tIns="0" rIns="0" bIns="0" rtlCol="0" anchor="t">
            <a:spAutoFit/>
          </a:bodyPr>
          <a:lstStyle/>
          <a:p>
            <a:pPr algn="ctr">
              <a:lnSpc>
                <a:spcPts val="3809"/>
              </a:lnSpc>
              <a:spcBef>
                <a:spcPct val="0"/>
              </a:spcBef>
            </a:pPr>
            <a:r>
              <a:rPr lang="en-US" sz="2720" dirty="0">
                <a:solidFill>
                  <a:srgbClr val="000000"/>
                </a:solidFill>
                <a:latin typeface="Canva Sans"/>
                <a:ea typeface="Canva Sans"/>
                <a:cs typeface="Canva Sans"/>
                <a:sym typeface="Canva Sans"/>
              </a:rPr>
              <a:t>The </a:t>
            </a:r>
            <a:r>
              <a:rPr lang="en-US" sz="2720" dirty="0">
                <a:solidFill>
                  <a:srgbClr val="000000"/>
                </a:solidFill>
                <a:latin typeface="Canva Sans Bold"/>
                <a:ea typeface="Canva Sans Bold"/>
                <a:cs typeface="Canva Sans Bold"/>
                <a:sym typeface="Canva Sans Bold"/>
              </a:rPr>
              <a:t>forest garden, or tree garden</a:t>
            </a:r>
            <a:r>
              <a:rPr lang="en-US" sz="2720" dirty="0">
                <a:solidFill>
                  <a:srgbClr val="000000"/>
                </a:solidFill>
                <a:latin typeface="Canva Sans"/>
                <a:ea typeface="Canva Sans"/>
                <a:cs typeface="Canva Sans"/>
                <a:sym typeface="Canva Sans"/>
              </a:rPr>
              <a:t> has the same structure as our native woodland with an upper and lower crown, shrub and herbaceous layer, but we will plant trees which produce fruit and nuts such as hazel.  Climbers bind the layers together.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74051" y="892172"/>
            <a:ext cx="11390823" cy="9294427"/>
          </a:xfrm>
          <a:custGeom>
            <a:avLst/>
            <a:gdLst/>
            <a:ahLst/>
            <a:cxnLst/>
            <a:rect l="l" t="t" r="r" b="b"/>
            <a:pathLst>
              <a:path w="11390823" h="9294427">
                <a:moveTo>
                  <a:pt x="0" y="0"/>
                </a:moveTo>
                <a:lnTo>
                  <a:pt x="11390822" y="0"/>
                </a:lnTo>
                <a:lnTo>
                  <a:pt x="11390822" y="9294427"/>
                </a:lnTo>
                <a:lnTo>
                  <a:pt x="0" y="9294427"/>
                </a:lnTo>
                <a:lnTo>
                  <a:pt x="0" y="0"/>
                </a:lnTo>
                <a:close/>
              </a:path>
            </a:pathLst>
          </a:custGeom>
          <a:blipFill>
            <a:blip r:embed="rId2"/>
            <a:stretch>
              <a:fillRect/>
            </a:stretch>
          </a:blipFill>
          <a:ln w="47625" cap="sq">
            <a:solidFill>
              <a:srgbClr val="000000"/>
            </a:solidFill>
            <a:prstDash val="solid"/>
            <a:miter/>
          </a:ln>
        </p:spPr>
        <p:txBody>
          <a:bodyPr/>
          <a:lstStyle/>
          <a:p>
            <a:endParaRPr lang="en-GB"/>
          </a:p>
        </p:txBody>
      </p:sp>
      <p:sp>
        <p:nvSpPr>
          <p:cNvPr id="3" name="TextBox 3"/>
          <p:cNvSpPr txBox="1"/>
          <p:nvPr/>
        </p:nvSpPr>
        <p:spPr>
          <a:xfrm>
            <a:off x="9139238" y="4652365"/>
            <a:ext cx="9525" cy="887021"/>
          </a:xfrm>
          <a:prstGeom prst="rect">
            <a:avLst/>
          </a:prstGeom>
        </p:spPr>
        <p:txBody>
          <a:bodyPr lIns="0" tIns="0" rIns="0" bIns="0" rtlCol="0" anchor="t">
            <a:spAutoFit/>
          </a:bodyPr>
          <a:lstStyle/>
          <a:p>
            <a:pPr algn="ctr">
              <a:lnSpc>
                <a:spcPts val="7279"/>
              </a:lnSpc>
            </a:pPr>
            <a:endParaRPr/>
          </a:p>
        </p:txBody>
      </p:sp>
      <p:sp>
        <p:nvSpPr>
          <p:cNvPr id="4" name="TextBox 4"/>
          <p:cNvSpPr txBox="1"/>
          <p:nvPr/>
        </p:nvSpPr>
        <p:spPr>
          <a:xfrm>
            <a:off x="3001653" y="84305"/>
            <a:ext cx="12275168" cy="613336"/>
          </a:xfrm>
          <a:prstGeom prst="rect">
            <a:avLst/>
          </a:prstGeom>
        </p:spPr>
        <p:txBody>
          <a:bodyPr lIns="0" tIns="0" rIns="0" bIns="0" rtlCol="0" anchor="t">
            <a:spAutoFit/>
          </a:bodyPr>
          <a:lstStyle/>
          <a:p>
            <a:pPr algn="ctr">
              <a:lnSpc>
                <a:spcPts val="5039"/>
              </a:lnSpc>
            </a:pPr>
            <a:r>
              <a:rPr lang="en-US" sz="3599">
                <a:solidFill>
                  <a:srgbClr val="000000"/>
                </a:solidFill>
                <a:latin typeface="Canva Sans"/>
                <a:ea typeface="Canva Sans"/>
                <a:cs typeface="Canva Sans"/>
                <a:sym typeface="Canva Sans"/>
              </a:rPr>
              <a:t>Examples of what we can grow in the Forest Garden </a:t>
            </a:r>
          </a:p>
        </p:txBody>
      </p:sp>
      <p:sp>
        <p:nvSpPr>
          <p:cNvPr id="5" name="TextBox 5"/>
          <p:cNvSpPr txBox="1"/>
          <p:nvPr/>
        </p:nvSpPr>
        <p:spPr>
          <a:xfrm>
            <a:off x="14664873" y="835022"/>
            <a:ext cx="3859053" cy="4546256"/>
          </a:xfrm>
          <a:prstGeom prst="rect">
            <a:avLst/>
          </a:prstGeom>
        </p:spPr>
        <p:txBody>
          <a:bodyPr lIns="0" tIns="0" rIns="0" bIns="0" rtlCol="0" anchor="t">
            <a:spAutoFit/>
          </a:bodyPr>
          <a:lstStyle/>
          <a:p>
            <a:pPr algn="ctr">
              <a:lnSpc>
                <a:spcPts val="3712"/>
              </a:lnSpc>
            </a:pPr>
            <a:r>
              <a:rPr lang="en-US" sz="2651">
                <a:solidFill>
                  <a:srgbClr val="000000"/>
                </a:solidFill>
                <a:latin typeface="Canva Sans Bold"/>
                <a:ea typeface="Canva Sans Bold"/>
                <a:cs typeface="Canva Sans Bold"/>
                <a:sym typeface="Canva Sans Bold"/>
              </a:rPr>
              <a:t>Upper/lower canopy</a:t>
            </a:r>
          </a:p>
          <a:p>
            <a:pPr algn="ctr">
              <a:lnSpc>
                <a:spcPts val="3712"/>
              </a:lnSpc>
            </a:pPr>
            <a:r>
              <a:rPr lang="en-US" sz="2651">
                <a:solidFill>
                  <a:srgbClr val="000000"/>
                </a:solidFill>
                <a:latin typeface="Canva Sans"/>
                <a:ea typeface="Canva Sans"/>
                <a:cs typeface="Canva Sans"/>
                <a:sym typeface="Canva Sans"/>
              </a:rPr>
              <a:t>Apple</a:t>
            </a:r>
          </a:p>
          <a:p>
            <a:pPr algn="ctr">
              <a:lnSpc>
                <a:spcPts val="3712"/>
              </a:lnSpc>
            </a:pPr>
            <a:r>
              <a:rPr lang="en-US" sz="2651">
                <a:solidFill>
                  <a:srgbClr val="000000"/>
                </a:solidFill>
                <a:latin typeface="Canva Sans"/>
                <a:ea typeface="Canva Sans"/>
                <a:cs typeface="Canva Sans"/>
                <a:sym typeface="Canva Sans"/>
              </a:rPr>
              <a:t>Asian pear</a:t>
            </a:r>
          </a:p>
          <a:p>
            <a:pPr algn="ctr">
              <a:lnSpc>
                <a:spcPts val="3712"/>
              </a:lnSpc>
            </a:pPr>
            <a:r>
              <a:rPr lang="en-US" sz="2651">
                <a:solidFill>
                  <a:srgbClr val="000000"/>
                </a:solidFill>
                <a:latin typeface="Canva Sans"/>
                <a:ea typeface="Canva Sans"/>
                <a:cs typeface="Canva Sans"/>
                <a:sym typeface="Canva Sans"/>
              </a:rPr>
              <a:t>Cherry</a:t>
            </a:r>
          </a:p>
          <a:p>
            <a:pPr algn="ctr">
              <a:lnSpc>
                <a:spcPts val="3712"/>
              </a:lnSpc>
            </a:pPr>
            <a:r>
              <a:rPr lang="en-US" sz="2651">
                <a:solidFill>
                  <a:srgbClr val="000000"/>
                </a:solidFill>
                <a:latin typeface="Canva Sans"/>
                <a:ea typeface="Canva Sans"/>
                <a:cs typeface="Canva Sans"/>
                <a:sym typeface="Canva Sans"/>
              </a:rPr>
              <a:t>Damson</a:t>
            </a:r>
          </a:p>
          <a:p>
            <a:pPr algn="ctr">
              <a:lnSpc>
                <a:spcPts val="3712"/>
              </a:lnSpc>
            </a:pPr>
            <a:r>
              <a:rPr lang="en-US" sz="2651">
                <a:solidFill>
                  <a:srgbClr val="000000"/>
                </a:solidFill>
                <a:latin typeface="Canva Sans"/>
                <a:ea typeface="Canva Sans"/>
                <a:cs typeface="Canva Sans"/>
                <a:sym typeface="Canva Sans"/>
              </a:rPr>
              <a:t>June berry</a:t>
            </a:r>
          </a:p>
          <a:p>
            <a:pPr algn="ctr">
              <a:lnSpc>
                <a:spcPts val="3712"/>
              </a:lnSpc>
            </a:pPr>
            <a:r>
              <a:rPr lang="en-US" sz="2651">
                <a:solidFill>
                  <a:srgbClr val="000000"/>
                </a:solidFill>
                <a:latin typeface="Canva Sans"/>
                <a:ea typeface="Canva Sans"/>
                <a:cs typeface="Canva Sans"/>
                <a:sym typeface="Canva Sans"/>
              </a:rPr>
              <a:t>Pear</a:t>
            </a:r>
          </a:p>
          <a:p>
            <a:pPr algn="ctr">
              <a:lnSpc>
                <a:spcPts val="3712"/>
              </a:lnSpc>
            </a:pPr>
            <a:r>
              <a:rPr lang="en-US" sz="2651">
                <a:solidFill>
                  <a:srgbClr val="000000"/>
                </a:solidFill>
                <a:latin typeface="Canva Sans"/>
                <a:ea typeface="Canva Sans"/>
                <a:cs typeface="Canva Sans"/>
                <a:sym typeface="Canva Sans"/>
              </a:rPr>
              <a:t>Quince</a:t>
            </a:r>
          </a:p>
          <a:p>
            <a:pPr algn="ctr">
              <a:lnSpc>
                <a:spcPts val="3292"/>
              </a:lnSpc>
            </a:pPr>
            <a:endParaRPr lang="en-US" sz="2651">
              <a:solidFill>
                <a:srgbClr val="000000"/>
              </a:solidFill>
              <a:latin typeface="Canva Sans"/>
              <a:ea typeface="Canva Sans"/>
              <a:cs typeface="Canva Sans"/>
              <a:sym typeface="Canva Sans"/>
            </a:endParaRPr>
          </a:p>
          <a:p>
            <a:pPr algn="ctr">
              <a:lnSpc>
                <a:spcPts val="3292"/>
              </a:lnSpc>
            </a:pPr>
            <a:endParaRPr lang="en-US" sz="2651">
              <a:solidFill>
                <a:srgbClr val="000000"/>
              </a:solidFill>
              <a:latin typeface="Canva Sans"/>
              <a:ea typeface="Canva Sans"/>
              <a:cs typeface="Canva Sans"/>
              <a:sym typeface="Canva Sans"/>
            </a:endParaRPr>
          </a:p>
        </p:txBody>
      </p:sp>
      <p:sp>
        <p:nvSpPr>
          <p:cNvPr id="6" name="TextBox 6"/>
          <p:cNvSpPr txBox="1"/>
          <p:nvPr/>
        </p:nvSpPr>
        <p:spPr>
          <a:xfrm>
            <a:off x="-163982" y="2528871"/>
            <a:ext cx="3859053" cy="4572919"/>
          </a:xfrm>
          <a:prstGeom prst="rect">
            <a:avLst/>
          </a:prstGeom>
        </p:spPr>
        <p:txBody>
          <a:bodyPr lIns="0" tIns="0" rIns="0" bIns="0" rtlCol="0" anchor="t">
            <a:spAutoFit/>
          </a:bodyPr>
          <a:lstStyle/>
          <a:p>
            <a:pPr algn="ctr">
              <a:lnSpc>
                <a:spcPts val="3712"/>
              </a:lnSpc>
            </a:pPr>
            <a:r>
              <a:rPr lang="en-US" sz="2651" dirty="0">
                <a:solidFill>
                  <a:srgbClr val="000000"/>
                </a:solidFill>
                <a:latin typeface="Canva Sans Bold"/>
                <a:ea typeface="Canva Sans Bold"/>
                <a:cs typeface="Canva Sans Bold"/>
                <a:sym typeface="Canva Sans Bold"/>
              </a:rPr>
              <a:t>Shrub layer</a:t>
            </a:r>
          </a:p>
          <a:p>
            <a:pPr algn="ctr">
              <a:lnSpc>
                <a:spcPts val="3712"/>
              </a:lnSpc>
            </a:pPr>
            <a:r>
              <a:rPr lang="en-US" sz="2651" dirty="0">
                <a:solidFill>
                  <a:srgbClr val="000000"/>
                </a:solidFill>
                <a:latin typeface="Canva Sans"/>
                <a:ea typeface="Canva Sans"/>
                <a:cs typeface="Canva Sans"/>
                <a:sym typeface="Canva Sans"/>
              </a:rPr>
              <a:t>Cob nut</a:t>
            </a:r>
          </a:p>
          <a:p>
            <a:pPr algn="ctr">
              <a:lnSpc>
                <a:spcPts val="3712"/>
              </a:lnSpc>
            </a:pPr>
            <a:r>
              <a:rPr lang="en-US" sz="2651" dirty="0">
                <a:solidFill>
                  <a:srgbClr val="000000"/>
                </a:solidFill>
                <a:latin typeface="Canva Sans"/>
                <a:ea typeface="Canva Sans"/>
                <a:cs typeface="Canva Sans"/>
                <a:sym typeface="Canva Sans"/>
              </a:rPr>
              <a:t>Elder</a:t>
            </a:r>
          </a:p>
          <a:p>
            <a:pPr algn="ctr">
              <a:lnSpc>
                <a:spcPts val="3712"/>
              </a:lnSpc>
            </a:pPr>
            <a:r>
              <a:rPr lang="en-US" sz="2651" dirty="0">
                <a:solidFill>
                  <a:srgbClr val="000000"/>
                </a:solidFill>
                <a:latin typeface="Canva Sans"/>
                <a:ea typeface="Canva Sans"/>
                <a:cs typeface="Canva Sans"/>
                <a:sym typeface="Canva Sans"/>
              </a:rPr>
              <a:t>Hazel</a:t>
            </a:r>
          </a:p>
          <a:p>
            <a:pPr algn="ctr">
              <a:lnSpc>
                <a:spcPts val="3712"/>
              </a:lnSpc>
            </a:pPr>
            <a:r>
              <a:rPr lang="en-US" sz="2651" dirty="0">
                <a:solidFill>
                  <a:srgbClr val="000000"/>
                </a:solidFill>
                <a:latin typeface="Canva Sans"/>
                <a:ea typeface="Canva Sans"/>
                <a:cs typeface="Canva Sans"/>
                <a:sym typeface="Canva Sans"/>
              </a:rPr>
              <a:t>Hibiscus</a:t>
            </a:r>
          </a:p>
          <a:p>
            <a:pPr algn="ctr">
              <a:lnSpc>
                <a:spcPts val="3712"/>
              </a:lnSpc>
            </a:pPr>
            <a:r>
              <a:rPr lang="en-US" sz="2651" dirty="0">
                <a:solidFill>
                  <a:srgbClr val="000000"/>
                </a:solidFill>
                <a:latin typeface="Canva Sans"/>
                <a:ea typeface="Canva Sans"/>
                <a:cs typeface="Canva Sans"/>
                <a:sym typeface="Canva Sans"/>
              </a:rPr>
              <a:t>Tayberry</a:t>
            </a:r>
          </a:p>
          <a:p>
            <a:pPr algn="ctr">
              <a:lnSpc>
                <a:spcPts val="3712"/>
              </a:lnSpc>
            </a:pPr>
            <a:r>
              <a:rPr lang="en-US" sz="2651" dirty="0">
                <a:solidFill>
                  <a:srgbClr val="000000"/>
                </a:solidFill>
                <a:latin typeface="Canva Sans"/>
                <a:ea typeface="Canva Sans"/>
                <a:cs typeface="Canva Sans"/>
                <a:sym typeface="Canva Sans"/>
              </a:rPr>
              <a:t>Black currant</a:t>
            </a:r>
          </a:p>
          <a:p>
            <a:pPr algn="ctr">
              <a:lnSpc>
                <a:spcPts val="3292"/>
              </a:lnSpc>
            </a:pPr>
            <a:endParaRPr lang="en-US" sz="2651" dirty="0">
              <a:solidFill>
                <a:srgbClr val="000000"/>
              </a:solidFill>
              <a:latin typeface="Canva Sans"/>
              <a:ea typeface="Canva Sans"/>
              <a:cs typeface="Canva Sans"/>
              <a:sym typeface="Canva Sans"/>
            </a:endParaRPr>
          </a:p>
          <a:p>
            <a:pPr algn="ctr">
              <a:lnSpc>
                <a:spcPts val="3292"/>
              </a:lnSpc>
            </a:pPr>
            <a:endParaRPr lang="en-US" sz="2651" dirty="0">
              <a:solidFill>
                <a:srgbClr val="000000"/>
              </a:solidFill>
              <a:latin typeface="Canva Sans"/>
              <a:ea typeface="Canva Sans"/>
              <a:cs typeface="Canva Sans"/>
              <a:sym typeface="Canva Sans"/>
            </a:endParaRPr>
          </a:p>
          <a:p>
            <a:pPr algn="ctr">
              <a:lnSpc>
                <a:spcPts val="3292"/>
              </a:lnSpc>
            </a:pPr>
            <a:endParaRPr lang="en-US" sz="2651" dirty="0">
              <a:solidFill>
                <a:srgbClr val="000000"/>
              </a:solidFill>
              <a:latin typeface="Canva Sans"/>
              <a:ea typeface="Canva Sans"/>
              <a:cs typeface="Canva Sans"/>
              <a:sym typeface="Canva Sans"/>
            </a:endParaRPr>
          </a:p>
        </p:txBody>
      </p:sp>
      <p:sp>
        <p:nvSpPr>
          <p:cNvPr id="7" name="TextBox 7"/>
          <p:cNvSpPr txBox="1"/>
          <p:nvPr/>
        </p:nvSpPr>
        <p:spPr>
          <a:xfrm>
            <a:off x="14664873" y="5086350"/>
            <a:ext cx="3859053" cy="2323294"/>
          </a:xfrm>
          <a:prstGeom prst="rect">
            <a:avLst/>
          </a:prstGeom>
        </p:spPr>
        <p:txBody>
          <a:bodyPr lIns="0" tIns="0" rIns="0" bIns="0" rtlCol="0" anchor="t">
            <a:spAutoFit/>
          </a:bodyPr>
          <a:lstStyle/>
          <a:p>
            <a:pPr algn="ctr">
              <a:lnSpc>
                <a:spcPts val="3712"/>
              </a:lnSpc>
            </a:pPr>
            <a:r>
              <a:rPr lang="en-US" sz="2651">
                <a:solidFill>
                  <a:srgbClr val="000000"/>
                </a:solidFill>
                <a:latin typeface="Canva Sans Bold"/>
                <a:ea typeface="Canva Sans Bold"/>
                <a:cs typeface="Canva Sans Bold"/>
                <a:sym typeface="Canva Sans Bold"/>
              </a:rPr>
              <a:t>Climbers</a:t>
            </a:r>
          </a:p>
          <a:p>
            <a:pPr algn="ctr">
              <a:lnSpc>
                <a:spcPts val="3712"/>
              </a:lnSpc>
            </a:pPr>
            <a:r>
              <a:rPr lang="en-US" sz="2651">
                <a:solidFill>
                  <a:srgbClr val="000000"/>
                </a:solidFill>
                <a:latin typeface="Canva Sans"/>
                <a:ea typeface="Canva Sans"/>
                <a:cs typeface="Canva Sans"/>
                <a:sym typeface="Canva Sans"/>
              </a:rPr>
              <a:t>Hardy kiwi</a:t>
            </a:r>
          </a:p>
          <a:p>
            <a:pPr algn="ctr">
              <a:lnSpc>
                <a:spcPts val="3712"/>
              </a:lnSpc>
            </a:pPr>
            <a:r>
              <a:rPr lang="en-US" sz="2651">
                <a:solidFill>
                  <a:srgbClr val="000000"/>
                </a:solidFill>
                <a:latin typeface="Canva Sans"/>
                <a:ea typeface="Canva Sans"/>
                <a:cs typeface="Canva Sans"/>
                <a:sym typeface="Canva Sans"/>
              </a:rPr>
              <a:t>Blue passion flower</a:t>
            </a:r>
          </a:p>
          <a:p>
            <a:pPr algn="ctr">
              <a:lnSpc>
                <a:spcPts val="3712"/>
              </a:lnSpc>
            </a:pPr>
            <a:r>
              <a:rPr lang="en-US" sz="2651">
                <a:solidFill>
                  <a:srgbClr val="000000"/>
                </a:solidFill>
                <a:latin typeface="Canva Sans"/>
                <a:ea typeface="Canva Sans"/>
                <a:cs typeface="Canva Sans"/>
                <a:sym typeface="Canva Sans"/>
              </a:rPr>
              <a:t>Thornless bramble</a:t>
            </a:r>
          </a:p>
          <a:p>
            <a:pPr algn="ctr">
              <a:lnSpc>
                <a:spcPts val="3712"/>
              </a:lnSpc>
            </a:pPr>
            <a:r>
              <a:rPr lang="en-US" sz="2651">
                <a:solidFill>
                  <a:srgbClr val="000000"/>
                </a:solidFill>
                <a:latin typeface="Canva Sans"/>
                <a:ea typeface="Canva Sans"/>
                <a:cs typeface="Canva Sans"/>
                <a:sym typeface="Canva Sans"/>
              </a:rPr>
              <a:t>Grape</a:t>
            </a:r>
          </a:p>
        </p:txBody>
      </p:sp>
      <p:sp>
        <p:nvSpPr>
          <p:cNvPr id="8" name="TextBox 8"/>
          <p:cNvSpPr txBox="1"/>
          <p:nvPr/>
        </p:nvSpPr>
        <p:spPr>
          <a:xfrm>
            <a:off x="-189761" y="6790958"/>
            <a:ext cx="3884832" cy="2745781"/>
          </a:xfrm>
          <a:prstGeom prst="rect">
            <a:avLst/>
          </a:prstGeom>
        </p:spPr>
        <p:txBody>
          <a:bodyPr lIns="0" tIns="0" rIns="0" bIns="0" rtlCol="0" anchor="t">
            <a:spAutoFit/>
          </a:bodyPr>
          <a:lstStyle/>
          <a:p>
            <a:pPr algn="ctr">
              <a:lnSpc>
                <a:spcPts val="3734"/>
              </a:lnSpc>
            </a:pPr>
            <a:r>
              <a:rPr lang="en-US" sz="2667" dirty="0">
                <a:solidFill>
                  <a:srgbClr val="000000"/>
                </a:solidFill>
                <a:latin typeface="Canva Sans Bold"/>
                <a:ea typeface="Canva Sans Bold"/>
                <a:cs typeface="Canva Sans Bold"/>
                <a:sym typeface="Canva Sans Bold"/>
              </a:rPr>
              <a:t>Herbaceous layer</a:t>
            </a:r>
          </a:p>
          <a:p>
            <a:pPr algn="ctr">
              <a:lnSpc>
                <a:spcPts val="3734"/>
              </a:lnSpc>
            </a:pPr>
            <a:r>
              <a:rPr lang="en-US" sz="2667" dirty="0">
                <a:solidFill>
                  <a:srgbClr val="000000"/>
                </a:solidFill>
                <a:latin typeface="Canva Sans"/>
                <a:ea typeface="Canva Sans"/>
                <a:cs typeface="Canva Sans"/>
                <a:sym typeface="Canva Sans"/>
              </a:rPr>
              <a:t>Globe artichoke</a:t>
            </a:r>
          </a:p>
          <a:p>
            <a:pPr algn="ctr">
              <a:lnSpc>
                <a:spcPts val="3734"/>
              </a:lnSpc>
            </a:pPr>
            <a:r>
              <a:rPr lang="en-US" sz="2667" dirty="0">
                <a:solidFill>
                  <a:srgbClr val="000000"/>
                </a:solidFill>
                <a:latin typeface="Canva Sans"/>
                <a:ea typeface="Canva Sans"/>
                <a:cs typeface="Canva Sans"/>
                <a:sym typeface="Canva Sans"/>
              </a:rPr>
              <a:t>Herbs</a:t>
            </a:r>
          </a:p>
          <a:p>
            <a:pPr algn="ctr">
              <a:lnSpc>
                <a:spcPts val="3734"/>
              </a:lnSpc>
            </a:pPr>
            <a:r>
              <a:rPr lang="en-US" sz="2667" dirty="0">
                <a:solidFill>
                  <a:srgbClr val="000000"/>
                </a:solidFill>
                <a:latin typeface="Canva Sans"/>
                <a:ea typeface="Canva Sans"/>
                <a:cs typeface="Canva Sans"/>
                <a:sym typeface="Canva Sans"/>
              </a:rPr>
              <a:t>Edible flowers</a:t>
            </a:r>
          </a:p>
          <a:p>
            <a:pPr algn="ctr">
              <a:lnSpc>
                <a:spcPts val="3734"/>
              </a:lnSpc>
            </a:pPr>
            <a:r>
              <a:rPr lang="en-US" sz="2667" dirty="0">
                <a:solidFill>
                  <a:srgbClr val="000000"/>
                </a:solidFill>
                <a:latin typeface="Canva Sans"/>
                <a:ea typeface="Canva Sans"/>
                <a:cs typeface="Canva Sans"/>
                <a:sym typeface="Canva Sans"/>
              </a:rPr>
              <a:t>Salad</a:t>
            </a:r>
          </a:p>
          <a:p>
            <a:pPr algn="ctr">
              <a:lnSpc>
                <a:spcPts val="3314"/>
              </a:lnSpc>
            </a:pPr>
            <a:endParaRPr lang="en-US" sz="2667" dirty="0">
              <a:solidFill>
                <a:srgbClr val="000000"/>
              </a:solidFill>
              <a:latin typeface="Canva Sans"/>
              <a:ea typeface="Canva Sans"/>
              <a:cs typeface="Canva Sans"/>
              <a:sym typeface="Canva Sans"/>
            </a:endParaRPr>
          </a:p>
        </p:txBody>
      </p:sp>
      <p:sp>
        <p:nvSpPr>
          <p:cNvPr id="9" name="TextBox 9"/>
          <p:cNvSpPr txBox="1"/>
          <p:nvPr/>
        </p:nvSpPr>
        <p:spPr>
          <a:xfrm>
            <a:off x="14664873" y="7856835"/>
            <a:ext cx="3884832" cy="2745781"/>
          </a:xfrm>
          <a:prstGeom prst="rect">
            <a:avLst/>
          </a:prstGeom>
        </p:spPr>
        <p:txBody>
          <a:bodyPr lIns="0" tIns="0" rIns="0" bIns="0" rtlCol="0" anchor="t">
            <a:spAutoFit/>
          </a:bodyPr>
          <a:lstStyle/>
          <a:p>
            <a:pPr algn="ctr">
              <a:lnSpc>
                <a:spcPts val="3734"/>
              </a:lnSpc>
            </a:pPr>
            <a:r>
              <a:rPr lang="en-US" sz="2667">
                <a:solidFill>
                  <a:srgbClr val="000000"/>
                </a:solidFill>
                <a:latin typeface="Canva Sans Bold"/>
                <a:ea typeface="Canva Sans Bold"/>
                <a:cs typeface="Canva Sans Bold"/>
                <a:sym typeface="Canva Sans Bold"/>
              </a:rPr>
              <a:t>Rooting zone</a:t>
            </a:r>
          </a:p>
          <a:p>
            <a:pPr algn="ctr">
              <a:lnSpc>
                <a:spcPts val="3734"/>
              </a:lnSpc>
            </a:pPr>
            <a:r>
              <a:rPr lang="en-US" sz="2667">
                <a:solidFill>
                  <a:srgbClr val="000000"/>
                </a:solidFill>
                <a:latin typeface="Canva Sans"/>
                <a:ea typeface="Canva Sans"/>
                <a:cs typeface="Canva Sans"/>
                <a:sym typeface="Canva Sans"/>
              </a:rPr>
              <a:t>Rooting veg</a:t>
            </a:r>
          </a:p>
          <a:p>
            <a:pPr algn="ctr">
              <a:lnSpc>
                <a:spcPts val="3734"/>
              </a:lnSpc>
            </a:pPr>
            <a:r>
              <a:rPr lang="en-US" sz="2667">
                <a:solidFill>
                  <a:srgbClr val="000000"/>
                </a:solidFill>
                <a:latin typeface="Canva Sans"/>
                <a:ea typeface="Canva Sans"/>
                <a:cs typeface="Canva Sans"/>
                <a:sym typeface="Canva Sans"/>
              </a:rPr>
              <a:t>Artichoke</a:t>
            </a:r>
          </a:p>
          <a:p>
            <a:pPr algn="ctr">
              <a:lnSpc>
                <a:spcPts val="3734"/>
              </a:lnSpc>
            </a:pPr>
            <a:r>
              <a:rPr lang="en-US" sz="2667">
                <a:solidFill>
                  <a:srgbClr val="000000"/>
                </a:solidFill>
                <a:latin typeface="Canva Sans"/>
                <a:ea typeface="Canva Sans"/>
                <a:cs typeface="Canva Sans"/>
                <a:sym typeface="Canva Sans"/>
              </a:rPr>
              <a:t>Garlic</a:t>
            </a:r>
          </a:p>
          <a:p>
            <a:pPr algn="ctr">
              <a:lnSpc>
                <a:spcPts val="3734"/>
              </a:lnSpc>
            </a:pPr>
            <a:r>
              <a:rPr lang="en-US" sz="2667">
                <a:solidFill>
                  <a:srgbClr val="000000"/>
                </a:solidFill>
                <a:latin typeface="Canva Sans"/>
                <a:ea typeface="Canva Sans"/>
                <a:cs typeface="Canva Sans"/>
                <a:sym typeface="Canva Sans"/>
              </a:rPr>
              <a:t>Onion</a:t>
            </a:r>
          </a:p>
          <a:p>
            <a:pPr algn="ctr">
              <a:lnSpc>
                <a:spcPts val="3314"/>
              </a:lnSpc>
            </a:pPr>
            <a:endParaRPr lang="en-US" sz="2667">
              <a:solidFill>
                <a:srgbClr val="000000"/>
              </a:solidFill>
              <a:latin typeface="Canva Sans"/>
              <a:ea typeface="Canva Sans"/>
              <a:cs typeface="Canva Sans"/>
              <a:sym typeface="Canva Sa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DAF917C59F4A43A6A2C749E2472024" ma:contentTypeVersion="17" ma:contentTypeDescription="Create a new document." ma:contentTypeScope="" ma:versionID="0457bba0dd215a0e2646719182cdbe5f">
  <xsd:schema xmlns:xsd="http://www.w3.org/2001/XMLSchema" xmlns:xs="http://www.w3.org/2001/XMLSchema" xmlns:p="http://schemas.microsoft.com/office/2006/metadata/properties" xmlns:ns2="9b89f399-c126-463d-96ca-dc34fbbbed41" xmlns:ns3="a625e98b-9266-4c19-b4f1-9f49a018af86" targetNamespace="http://schemas.microsoft.com/office/2006/metadata/properties" ma:root="true" ma:fieldsID="4d72e27a090da9d1d7c51c16caa1ef44" ns2:_="" ns3:_="">
    <xsd:import namespace="9b89f399-c126-463d-96ca-dc34fbbbed41"/>
    <xsd:import namespace="a625e98b-9266-4c19-b4f1-9f49a018af8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89f399-c126-463d-96ca-dc34fbbbed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f122b98-da75-4a75-834d-1aae3a7db2e2"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25e98b-9266-4c19-b4f1-9f49a018af8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152d360-9cdf-4ef3-9ce5-47fa5c11273e}" ma:internalName="TaxCatchAll" ma:showField="CatchAllData" ma:web="a625e98b-9266-4c19-b4f1-9f49a018af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89f399-c126-463d-96ca-dc34fbbbed41">
      <Terms xmlns="http://schemas.microsoft.com/office/infopath/2007/PartnerControls"/>
    </lcf76f155ced4ddcb4097134ff3c332f>
    <TaxCatchAll xmlns="a625e98b-9266-4c19-b4f1-9f49a018af86" xsi:nil="true"/>
  </documentManagement>
</p:properties>
</file>

<file path=customXml/itemProps1.xml><?xml version="1.0" encoding="utf-8"?>
<ds:datastoreItem xmlns:ds="http://schemas.openxmlformats.org/officeDocument/2006/customXml" ds:itemID="{57A02809-2104-4556-8F79-7CF84A0534B5}"/>
</file>

<file path=customXml/itemProps2.xml><?xml version="1.0" encoding="utf-8"?>
<ds:datastoreItem xmlns:ds="http://schemas.openxmlformats.org/officeDocument/2006/customXml" ds:itemID="{2C465484-5999-4663-8BF7-8B6D4D5E5ED0}"/>
</file>

<file path=customXml/itemProps3.xml><?xml version="1.0" encoding="utf-8"?>
<ds:datastoreItem xmlns:ds="http://schemas.openxmlformats.org/officeDocument/2006/customXml" ds:itemID="{881A7433-448D-4EFA-96BA-EE587DBABC8A}"/>
</file>

<file path=docProps/app.xml><?xml version="1.0" encoding="utf-8"?>
<Properties xmlns="http://schemas.openxmlformats.org/officeDocument/2006/extended-properties" xmlns:vt="http://schemas.openxmlformats.org/officeDocument/2006/docPropsVTypes">
  <TotalTime>77</TotalTime>
  <Words>1336</Words>
  <Application>Microsoft Office PowerPoint</Application>
  <PresentationFormat>Custom</PresentationFormat>
  <Paragraphs>175</Paragraphs>
  <Slides>15</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Sukar Bold</vt:lpstr>
      <vt:lpstr>Muli Bold</vt:lpstr>
      <vt:lpstr>JA Jayagiri Sans</vt:lpstr>
      <vt:lpstr>Calibri</vt:lpstr>
      <vt:lpstr>Canva Sans Bold</vt:lpstr>
      <vt:lpstr>Canva Sans</vt:lpstr>
      <vt:lpstr>Arial</vt:lpstr>
      <vt:lpstr>Futura</vt:lpstr>
      <vt:lpstr>Muli</vt:lpstr>
      <vt:lpstr>Book Antiqua</vt:lpstr>
      <vt:lpstr>Muli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Tree and Bee Corridor QR Link 3</dc:title>
  <dc:creator>User</dc:creator>
  <cp:lastModifiedBy>Wiseman, Becky</cp:lastModifiedBy>
  <cp:revision>4</cp:revision>
  <dcterms:created xsi:type="dcterms:W3CDTF">2006-08-16T00:00:00Z</dcterms:created>
  <dcterms:modified xsi:type="dcterms:W3CDTF">2025-02-12T12:05:35Z</dcterms:modified>
  <dc:identifier>DAGInpiLkrM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0x010100AEDAF917C59F4A43A6A2C749E2472024</vt:lpwstr>
  </property>
</Properties>
</file>